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89" r:id="rId2"/>
    <p:sldId id="431" r:id="rId3"/>
    <p:sldId id="432" r:id="rId4"/>
    <p:sldId id="433" r:id="rId5"/>
    <p:sldId id="434" r:id="rId6"/>
    <p:sldId id="417" r:id="rId7"/>
    <p:sldId id="420" r:id="rId8"/>
    <p:sldId id="419" r:id="rId9"/>
    <p:sldId id="424" r:id="rId10"/>
    <p:sldId id="437" r:id="rId11"/>
    <p:sldId id="428" r:id="rId12"/>
    <p:sldId id="429" r:id="rId13"/>
    <p:sldId id="436" r:id="rId14"/>
    <p:sldId id="430" r:id="rId15"/>
  </p:sldIdLst>
  <p:sldSz cx="9144000" cy="6858000" type="screen4x3"/>
  <p:notesSz cx="6807200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8FC5"/>
    <a:srgbClr val="FD4A03"/>
    <a:srgbClr val="A1CA3A"/>
    <a:srgbClr val="920000"/>
    <a:srgbClr val="39471D"/>
    <a:srgbClr val="465723"/>
    <a:srgbClr val="DD524F"/>
    <a:srgbClr val="D45B58"/>
    <a:srgbClr val="C86664"/>
    <a:srgbClr val="01B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168" autoAdjust="0"/>
    <p:restoredTop sz="99705" autoAdjust="0"/>
  </p:normalViewPr>
  <p:slideViewPr>
    <p:cSldViewPr>
      <p:cViewPr varScale="1">
        <p:scale>
          <a:sx n="110" d="100"/>
          <a:sy n="11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948" y="-8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752732405065807E-2"/>
          <c:y val="1.5376377933316051E-2"/>
          <c:w val="0.88680393669327318"/>
          <c:h val="0.81085434951672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2008/09</c:v>
                </c:pt>
              </c:strCache>
            </c:strRef>
          </c:tx>
          <c:spPr>
            <a:solidFill>
              <a:srgbClr val="638FC5">
                <a:alpha val="3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Лист1!$B$3:$F$3</c:f>
              <c:strCache>
                <c:ptCount val="5"/>
                <c:pt idx="0">
                  <c:v>валовый сбор</c:v>
                </c:pt>
                <c:pt idx="1">
                  <c:v>Внутреннее потребление</c:v>
                </c:pt>
                <c:pt idx="2">
                  <c:v>экспорт зерна и муки</c:v>
                </c:pt>
                <c:pt idx="3">
                  <c:v>Импорт зерна (вкл. рис)</c:v>
                </c:pt>
                <c:pt idx="4">
                  <c:v>запасы на конец года</c:v>
                </c:pt>
              </c:strCache>
            </c:strRef>
          </c:cat>
          <c:val>
            <c:numRef>
              <c:f>Лист1!$B$4:$F$4</c:f>
              <c:numCache>
                <c:formatCode>0.0</c:formatCode>
                <c:ptCount val="5"/>
                <c:pt idx="0" formatCode="General">
                  <c:v>108.1</c:v>
                </c:pt>
                <c:pt idx="1">
                  <c:v>75.075999999999993</c:v>
                </c:pt>
                <c:pt idx="2">
                  <c:v>22.4</c:v>
                </c:pt>
                <c:pt idx="3">
                  <c:v>0.72</c:v>
                </c:pt>
                <c:pt idx="4">
                  <c:v>16.392186808839909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2009/10</c:v>
                </c:pt>
              </c:strCache>
            </c:strRef>
          </c:tx>
          <c:spPr>
            <a:solidFill>
              <a:schemeClr val="tx2">
                <a:lumMod val="40000"/>
                <a:lumOff val="60000"/>
                <a:alpha val="69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Лист1!$B$3:$F$3</c:f>
              <c:strCache>
                <c:ptCount val="5"/>
                <c:pt idx="0">
                  <c:v>валовый сбор</c:v>
                </c:pt>
                <c:pt idx="1">
                  <c:v>Внутреннее потребление</c:v>
                </c:pt>
                <c:pt idx="2">
                  <c:v>экспорт зерна и муки</c:v>
                </c:pt>
                <c:pt idx="3">
                  <c:v>Импорт зерна (вкл. рис)</c:v>
                </c:pt>
                <c:pt idx="4">
                  <c:v>запасы на конец года</c:v>
                </c:pt>
              </c:strCache>
            </c:strRef>
          </c:cat>
          <c:val>
            <c:numRef>
              <c:f>Лист1!$B$5:$F$5</c:f>
              <c:numCache>
                <c:formatCode>0.0</c:formatCode>
                <c:ptCount val="5"/>
                <c:pt idx="0" formatCode="General">
                  <c:v>97.2</c:v>
                </c:pt>
                <c:pt idx="1">
                  <c:v>72.292000000000002</c:v>
                </c:pt>
                <c:pt idx="2">
                  <c:v>21.5</c:v>
                </c:pt>
                <c:pt idx="3">
                  <c:v>0.44</c:v>
                </c:pt>
                <c:pt idx="4">
                  <c:v>19.740186808839908</c:v>
                </c:pt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2010/11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Лист1!$B$3:$F$3</c:f>
              <c:strCache>
                <c:ptCount val="5"/>
                <c:pt idx="0">
                  <c:v>валовый сбор</c:v>
                </c:pt>
                <c:pt idx="1">
                  <c:v>Внутреннее потребление</c:v>
                </c:pt>
                <c:pt idx="2">
                  <c:v>экспорт зерна и муки</c:v>
                </c:pt>
                <c:pt idx="3">
                  <c:v>Импорт зерна (вкл. рис)</c:v>
                </c:pt>
                <c:pt idx="4">
                  <c:v>запасы на конец года</c:v>
                </c:pt>
              </c:strCache>
            </c:strRef>
          </c:cat>
          <c:val>
            <c:numRef>
              <c:f>Лист1!$B$6:$F$6</c:f>
              <c:numCache>
                <c:formatCode>0.0</c:formatCode>
                <c:ptCount val="5"/>
                <c:pt idx="0" formatCode="General">
                  <c:v>68</c:v>
                </c:pt>
                <c:pt idx="1">
                  <c:v>67.367679999999993</c:v>
                </c:pt>
                <c:pt idx="2">
                  <c:v>4.5</c:v>
                </c:pt>
                <c:pt idx="3">
                  <c:v>0.94</c:v>
                </c:pt>
                <c:pt idx="4">
                  <c:v>16.772506808839921</c:v>
                </c:pt>
              </c:numCache>
            </c:numRef>
          </c:val>
        </c:ser>
        <c:ser>
          <c:idx val="3"/>
          <c:order val="3"/>
          <c:tx>
            <c:strRef>
              <c:f>Лист1!$A$7</c:f>
              <c:strCache>
                <c:ptCount val="1"/>
                <c:pt idx="0">
                  <c:v>2011/12</c:v>
                </c:pt>
              </c:strCache>
            </c:strRef>
          </c:tx>
          <c:spPr>
            <a:solidFill>
              <a:srgbClr val="3276C8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-8.859356151523591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Лист1!$B$3:$F$3</c:f>
              <c:strCache>
                <c:ptCount val="5"/>
                <c:pt idx="0">
                  <c:v>валовый сбор</c:v>
                </c:pt>
                <c:pt idx="1">
                  <c:v>Внутреннее потребление</c:v>
                </c:pt>
                <c:pt idx="2">
                  <c:v>экспорт зерна и муки</c:v>
                </c:pt>
                <c:pt idx="3">
                  <c:v>Импорт зерна (вкл. рис)</c:v>
                </c:pt>
                <c:pt idx="4">
                  <c:v>запасы на конец года</c:v>
                </c:pt>
              </c:strCache>
            </c:strRef>
          </c:cat>
          <c:val>
            <c:numRef>
              <c:f>Лист1!$B$7:$F$7</c:f>
              <c:numCache>
                <c:formatCode>0.0</c:formatCode>
                <c:ptCount val="5"/>
                <c:pt idx="0" formatCode="General">
                  <c:v>94.2</c:v>
                </c:pt>
                <c:pt idx="1">
                  <c:v>69.134161199999994</c:v>
                </c:pt>
                <c:pt idx="2">
                  <c:v>28.2</c:v>
                </c:pt>
                <c:pt idx="3">
                  <c:v>0.96</c:v>
                </c:pt>
                <c:pt idx="4">
                  <c:v>15</c:v>
                </c:pt>
              </c:numCache>
            </c:numRef>
          </c:val>
        </c:ser>
        <c:ser>
          <c:idx val="4"/>
          <c:order val="4"/>
          <c:tx>
            <c:strRef>
              <c:f>Лист1!$A$8</c:f>
              <c:strCache>
                <c:ptCount val="1"/>
                <c:pt idx="0">
                  <c:v>2012/13</c:v>
                </c:pt>
              </c:strCache>
            </c:strRef>
          </c:tx>
          <c:spPr>
            <a:solidFill>
              <a:srgbClr val="D86562"/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Лист1!$B$3:$F$3</c:f>
              <c:strCache>
                <c:ptCount val="5"/>
                <c:pt idx="0">
                  <c:v>валовый сбор</c:v>
                </c:pt>
                <c:pt idx="1">
                  <c:v>Внутреннее потребление</c:v>
                </c:pt>
                <c:pt idx="2">
                  <c:v>экспорт зерна и муки</c:v>
                </c:pt>
                <c:pt idx="3">
                  <c:v>Импорт зерна (вкл. рис)</c:v>
                </c:pt>
                <c:pt idx="4">
                  <c:v>запасы на конец года</c:v>
                </c:pt>
              </c:strCache>
            </c:strRef>
          </c:cat>
          <c:val>
            <c:numRef>
              <c:f>Лист1!$B$8:$F$8</c:f>
              <c:numCache>
                <c:formatCode>0.0</c:formatCode>
                <c:ptCount val="5"/>
                <c:pt idx="0" formatCode="General">
                  <c:v>75.2</c:v>
                </c:pt>
                <c:pt idx="1">
                  <c:v>67.338480399999995</c:v>
                </c:pt>
                <c:pt idx="2">
                  <c:v>14.6</c:v>
                </c:pt>
                <c:pt idx="3">
                  <c:v>2</c:v>
                </c:pt>
                <c:pt idx="4">
                  <c:v>10.3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205312"/>
        <c:axId val="82223488"/>
      </c:barChart>
      <c:catAx>
        <c:axId val="82205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2223488"/>
        <c:crosses val="autoZero"/>
        <c:auto val="1"/>
        <c:lblAlgn val="ctr"/>
        <c:lblOffset val="100"/>
        <c:noMultiLvlLbl val="0"/>
      </c:catAx>
      <c:valAx>
        <c:axId val="8222348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2205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037849157602539"/>
          <c:y val="0.92746991956801983"/>
          <c:w val="0.72182545987121505"/>
          <c:h val="5.0623343438030696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330109811491719E-2"/>
          <c:y val="7.2765778885789764E-2"/>
          <c:w val="0.81457764304074476"/>
          <c:h val="0.72448298501128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ex!$I$3</c:f>
              <c:strCache>
                <c:ptCount val="1"/>
                <c:pt idx="0">
                  <c:v>2008/09</c:v>
                </c:pt>
              </c:strCache>
            </c:strRef>
          </c:tx>
          <c:spPr>
            <a:solidFill>
              <a:srgbClr val="DBE1ED"/>
            </a:solidFill>
            <a:ln>
              <a:noFill/>
            </a:ln>
          </c:spPr>
          <c:invertIfNegative val="0"/>
          <c:cat>
            <c:strRef>
              <c:f>ex!$G$4:$G$15</c:f>
              <c:strCache>
                <c:ptCount val="12"/>
                <c:pt idx="0">
                  <c:v>июль </c:v>
                </c:pt>
                <c:pt idx="1">
                  <c:v>август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 *</c:v>
                </c:pt>
                <c:pt idx="5">
                  <c:v>декабрь</c:v>
                </c:pt>
                <c:pt idx="6">
                  <c:v>январь</c:v>
                </c:pt>
                <c:pt idx="7">
                  <c:v>февраль</c:v>
                </c:pt>
                <c:pt idx="8">
                  <c:v>март</c:v>
                </c:pt>
                <c:pt idx="9">
                  <c:v>апрель</c:v>
                </c:pt>
                <c:pt idx="10">
                  <c:v>май</c:v>
                </c:pt>
                <c:pt idx="11">
                  <c:v>июнь</c:v>
                </c:pt>
              </c:strCache>
            </c:strRef>
          </c:cat>
          <c:val>
            <c:numRef>
              <c:f>ex!$I$4:$I$15</c:f>
            </c:numRef>
          </c:val>
        </c:ser>
        <c:ser>
          <c:idx val="3"/>
          <c:order val="1"/>
          <c:tx>
            <c:strRef>
              <c:f>ex!$J$3</c:f>
              <c:strCache>
                <c:ptCount val="1"/>
                <c:pt idx="0">
                  <c:v>2009/10</c:v>
                </c:pt>
              </c:strCache>
            </c:strRef>
          </c:tx>
          <c:spPr>
            <a:solidFill>
              <a:srgbClr val="D7E3F1"/>
            </a:solidFill>
            <a:ln>
              <a:noFill/>
            </a:ln>
          </c:spPr>
          <c:invertIfNegative val="0"/>
          <c:cat>
            <c:strRef>
              <c:f>ex!$G$4:$G$15</c:f>
              <c:strCache>
                <c:ptCount val="12"/>
                <c:pt idx="0">
                  <c:v>июль </c:v>
                </c:pt>
                <c:pt idx="1">
                  <c:v>август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 *</c:v>
                </c:pt>
                <c:pt idx="5">
                  <c:v>декабрь</c:v>
                </c:pt>
                <c:pt idx="6">
                  <c:v>январь</c:v>
                </c:pt>
                <c:pt idx="7">
                  <c:v>февраль</c:v>
                </c:pt>
                <c:pt idx="8">
                  <c:v>март</c:v>
                </c:pt>
                <c:pt idx="9">
                  <c:v>апрель</c:v>
                </c:pt>
                <c:pt idx="10">
                  <c:v>май</c:v>
                </c:pt>
                <c:pt idx="11">
                  <c:v>июнь</c:v>
                </c:pt>
              </c:strCache>
            </c:strRef>
          </c:cat>
          <c:val>
            <c:numRef>
              <c:f>ex!$J$4:$J$15</c:f>
              <c:numCache>
                <c:formatCode>0</c:formatCode>
                <c:ptCount val="12"/>
                <c:pt idx="0">
                  <c:v>1342.0408269999973</c:v>
                </c:pt>
                <c:pt idx="1">
                  <c:v>2226.0113230000002</c:v>
                </c:pt>
                <c:pt idx="2">
                  <c:v>2356.8232939999984</c:v>
                </c:pt>
                <c:pt idx="3">
                  <c:v>2293.0255639999982</c:v>
                </c:pt>
                <c:pt idx="4">
                  <c:v>1876.0650209599996</c:v>
                </c:pt>
                <c:pt idx="5">
                  <c:v>1537.5198370000007</c:v>
                </c:pt>
                <c:pt idx="6">
                  <c:v>1100.2061759999999</c:v>
                </c:pt>
                <c:pt idx="7">
                  <c:v>1975.906239999998</c:v>
                </c:pt>
                <c:pt idx="8">
                  <c:v>1845.1398919999999</c:v>
                </c:pt>
                <c:pt idx="9">
                  <c:v>1758.2089459999993</c:v>
                </c:pt>
                <c:pt idx="10">
                  <c:v>1599.0440409999997</c:v>
                </c:pt>
                <c:pt idx="11">
                  <c:v>1549.5991959999992</c:v>
                </c:pt>
              </c:numCache>
            </c:numRef>
          </c:val>
        </c:ser>
        <c:ser>
          <c:idx val="4"/>
          <c:order val="2"/>
          <c:tx>
            <c:strRef>
              <c:f>ex!$L$3</c:f>
              <c:strCache>
                <c:ptCount val="1"/>
                <c:pt idx="0">
                  <c:v>2011/12</c:v>
                </c:pt>
              </c:strCache>
            </c:strRef>
          </c:tx>
          <c:spPr>
            <a:solidFill>
              <a:srgbClr val="87A9D3"/>
            </a:solidFill>
            <a:ln w="9525"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87A9D3"/>
              </a:solidFill>
              <a:ln w="9525">
                <a:noFill/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87A9D3"/>
              </a:solidFill>
              <a:ln w="9525">
                <a:noFill/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87A9D3"/>
              </a:solidFill>
              <a:ln w="9525">
                <a:noFill/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87A9D3"/>
              </a:solidFill>
              <a:ln w="9525">
                <a:noFill/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87A9D3"/>
              </a:solidFill>
              <a:ln w="9525">
                <a:noFill/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87A9D3"/>
              </a:solidFill>
              <a:ln w="9525">
                <a:noFill/>
                <a:prstDash val="sysDash"/>
              </a:ln>
            </c:spPr>
          </c:dPt>
          <c:dPt>
            <c:idx val="8"/>
            <c:invertIfNegative val="0"/>
            <c:bubble3D val="0"/>
            <c:spPr>
              <a:solidFill>
                <a:srgbClr val="87A9D3"/>
              </a:solidFill>
              <a:ln w="9525">
                <a:noFill/>
                <a:prstDash val="sysDash"/>
              </a:ln>
            </c:spPr>
          </c:dPt>
          <c:dPt>
            <c:idx val="9"/>
            <c:invertIfNegative val="0"/>
            <c:bubble3D val="0"/>
            <c:spPr>
              <a:solidFill>
                <a:srgbClr val="87A9D3"/>
              </a:solidFill>
              <a:ln w="9525">
                <a:noFill/>
                <a:prstDash val="sysDash"/>
              </a:ln>
            </c:spPr>
          </c:dPt>
          <c:dPt>
            <c:idx val="10"/>
            <c:invertIfNegative val="0"/>
            <c:bubble3D val="0"/>
            <c:spPr>
              <a:solidFill>
                <a:srgbClr val="87A9D3"/>
              </a:solidFill>
              <a:ln w="9525">
                <a:noFill/>
                <a:prstDash val="sysDash"/>
              </a:ln>
            </c:spPr>
          </c:dPt>
          <c:dPt>
            <c:idx val="11"/>
            <c:invertIfNegative val="0"/>
            <c:bubble3D val="0"/>
            <c:spPr>
              <a:solidFill>
                <a:srgbClr val="87A9D3"/>
              </a:solidFill>
              <a:ln w="9525">
                <a:noFill/>
                <a:prstDash val="sysDash"/>
              </a:ln>
            </c:spPr>
          </c:dPt>
          <c:dLbls>
            <c:dLbl>
              <c:idx val="0"/>
              <c:layout>
                <c:manualLayout>
                  <c:x val="-1.8522905875703601E-3"/>
                  <c:y val="-9.2592626346101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57147391974237E-4"/>
                  <c:y val="1.3495193020995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931061714630914E-4"/>
                  <c:y val="5.2110692662107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142692340448577E-3"/>
                  <c:y val="-5.0925944490355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4.629631317305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5603021266778292E-3"/>
                  <c:y val="-1.7452281815558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484790064958763E-7"/>
                  <c:y val="-3.7037050538440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1.3888893951915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50" b="1">
                    <a:solidFill>
                      <a:schemeClr val="accent1">
                        <a:lumMod val="75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ex!$G$4:$G$15</c:f>
              <c:strCache>
                <c:ptCount val="12"/>
                <c:pt idx="0">
                  <c:v>июль </c:v>
                </c:pt>
                <c:pt idx="1">
                  <c:v>август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 *</c:v>
                </c:pt>
                <c:pt idx="5">
                  <c:v>декабрь</c:v>
                </c:pt>
                <c:pt idx="6">
                  <c:v>январь</c:v>
                </c:pt>
                <c:pt idx="7">
                  <c:v>февраль</c:v>
                </c:pt>
                <c:pt idx="8">
                  <c:v>март</c:v>
                </c:pt>
                <c:pt idx="9">
                  <c:v>апрель</c:v>
                </c:pt>
                <c:pt idx="10">
                  <c:v>май</c:v>
                </c:pt>
                <c:pt idx="11">
                  <c:v>июнь</c:v>
                </c:pt>
              </c:strCache>
            </c:strRef>
          </c:cat>
          <c:val>
            <c:numRef>
              <c:f>ex!$L$4:$L$15</c:f>
              <c:numCache>
                <c:formatCode>0</c:formatCode>
                <c:ptCount val="12"/>
                <c:pt idx="0">
                  <c:v>2517.3310555600001</c:v>
                </c:pt>
                <c:pt idx="1">
                  <c:v>3281.8251168600013</c:v>
                </c:pt>
                <c:pt idx="2">
                  <c:v>3801.4366123720024</c:v>
                </c:pt>
                <c:pt idx="3">
                  <c:v>2878.6586643199998</c:v>
                </c:pt>
                <c:pt idx="4">
                  <c:v>2761.3038070100001</c:v>
                </c:pt>
                <c:pt idx="5">
                  <c:v>2887.3117827900001</c:v>
                </c:pt>
                <c:pt idx="6">
                  <c:v>1337.7131965700005</c:v>
                </c:pt>
                <c:pt idx="7">
                  <c:v>1154.251</c:v>
                </c:pt>
                <c:pt idx="8">
                  <c:v>1773.2262727799998</c:v>
                </c:pt>
                <c:pt idx="9">
                  <c:v>2095.3000000000002</c:v>
                </c:pt>
                <c:pt idx="10">
                  <c:v>1407.6683794600003</c:v>
                </c:pt>
                <c:pt idx="11">
                  <c:v>1289.5791293999996</c:v>
                </c:pt>
              </c:numCache>
            </c:numRef>
          </c:val>
        </c:ser>
        <c:ser>
          <c:idx val="5"/>
          <c:order val="3"/>
          <c:tx>
            <c:strRef>
              <c:f>ex!$M$3</c:f>
              <c:strCache>
                <c:ptCount val="1"/>
                <c:pt idx="0">
                  <c:v>2012/13 *</c:v>
                </c:pt>
              </c:strCache>
            </c:strRef>
          </c:tx>
          <c:spPr>
            <a:solidFill>
              <a:srgbClr val="D56461"/>
            </a:solidFill>
            <a:ln w="44450" cmpd="sng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9331366764995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139534883721337E-3"/>
                  <c:y val="9.2592626346101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89917078949296E-3"/>
                  <c:y val="1.3888893951915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1826895531864E-2"/>
                  <c:y val="9.25889809671116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50" b="1">
                    <a:solidFill>
                      <a:srgbClr val="C00000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ex!$G$4:$G$15</c:f>
              <c:strCache>
                <c:ptCount val="12"/>
                <c:pt idx="0">
                  <c:v>июль </c:v>
                </c:pt>
                <c:pt idx="1">
                  <c:v>август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 *</c:v>
                </c:pt>
                <c:pt idx="5">
                  <c:v>декабрь</c:v>
                </c:pt>
                <c:pt idx="6">
                  <c:v>январь</c:v>
                </c:pt>
                <c:pt idx="7">
                  <c:v>февраль</c:v>
                </c:pt>
                <c:pt idx="8">
                  <c:v>март</c:v>
                </c:pt>
                <c:pt idx="9">
                  <c:v>апрель</c:v>
                </c:pt>
                <c:pt idx="10">
                  <c:v>май</c:v>
                </c:pt>
                <c:pt idx="11">
                  <c:v>июнь</c:v>
                </c:pt>
              </c:strCache>
            </c:strRef>
          </c:cat>
          <c:val>
            <c:numRef>
              <c:f>ex!$M$4:$M$15</c:f>
              <c:numCache>
                <c:formatCode>0</c:formatCode>
                <c:ptCount val="12"/>
                <c:pt idx="0">
                  <c:v>2075.0640245499967</c:v>
                </c:pt>
                <c:pt idx="1">
                  <c:v>2750.14395947</c:v>
                </c:pt>
                <c:pt idx="2">
                  <c:v>3158.6559416220007</c:v>
                </c:pt>
                <c:pt idx="3">
                  <c:v>2351.3358543279996</c:v>
                </c:pt>
                <c:pt idx="4">
                  <c:v>1550</c:v>
                </c:pt>
                <c:pt idx="5">
                  <c:v>700</c:v>
                </c:pt>
                <c:pt idx="6">
                  <c:v>450</c:v>
                </c:pt>
                <c:pt idx="7">
                  <c:v>310</c:v>
                </c:pt>
                <c:pt idx="8">
                  <c:v>320</c:v>
                </c:pt>
                <c:pt idx="9">
                  <c:v>270</c:v>
                </c:pt>
                <c:pt idx="10">
                  <c:v>135</c:v>
                </c:pt>
                <c:pt idx="11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84562304"/>
        <c:axId val="84563840"/>
      </c:barChart>
      <c:lineChart>
        <c:grouping val="standard"/>
        <c:varyColors val="0"/>
        <c:ser>
          <c:idx val="2"/>
          <c:order val="4"/>
          <c:tx>
            <c:strRef>
              <c:f>ex!$N$3</c:f>
              <c:strCache>
                <c:ptCount val="1"/>
                <c:pt idx="0">
                  <c:v>Цена FOB-Novo, 2011/12</c:v>
                </c:pt>
              </c:strCache>
            </c:strRef>
          </c:tx>
          <c:spPr>
            <a:ln w="38100">
              <a:solidFill>
                <a:srgbClr val="BEC5AB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2.4213411376675282E-2"/>
                  <c:y val="-3.240741922113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E4E7D9"/>
              </a:solidFill>
            </c:spPr>
            <c:txPr>
              <a:bodyPr/>
              <a:lstStyle/>
              <a:p>
                <a:pPr>
                  <a:defRPr sz="850" b="1">
                    <a:solidFill>
                      <a:schemeClr val="accent3">
                        <a:lumMod val="50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ex!$G$4:$G$15</c:f>
              <c:strCache>
                <c:ptCount val="12"/>
                <c:pt idx="0">
                  <c:v>июль </c:v>
                </c:pt>
                <c:pt idx="1">
                  <c:v>август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 *</c:v>
                </c:pt>
                <c:pt idx="5">
                  <c:v>декабрь</c:v>
                </c:pt>
                <c:pt idx="6">
                  <c:v>январь</c:v>
                </c:pt>
                <c:pt idx="7">
                  <c:v>февраль</c:v>
                </c:pt>
                <c:pt idx="8">
                  <c:v>март</c:v>
                </c:pt>
                <c:pt idx="9">
                  <c:v>апрель</c:v>
                </c:pt>
                <c:pt idx="10">
                  <c:v>май</c:v>
                </c:pt>
                <c:pt idx="11">
                  <c:v>июнь</c:v>
                </c:pt>
              </c:strCache>
            </c:strRef>
          </c:cat>
          <c:val>
            <c:numRef>
              <c:f>ex!$N$4:$N$15</c:f>
              <c:numCache>
                <c:formatCode>0</c:formatCode>
                <c:ptCount val="12"/>
                <c:pt idx="0">
                  <c:v>248.7</c:v>
                </c:pt>
                <c:pt idx="1">
                  <c:v>261.5</c:v>
                </c:pt>
                <c:pt idx="2">
                  <c:v>269.95999999999998</c:v>
                </c:pt>
                <c:pt idx="3">
                  <c:v>241</c:v>
                </c:pt>
                <c:pt idx="4">
                  <c:v>249.3</c:v>
                </c:pt>
                <c:pt idx="5">
                  <c:v>239.66666666666666</c:v>
                </c:pt>
                <c:pt idx="6">
                  <c:v>256.66666666666669</c:v>
                </c:pt>
                <c:pt idx="7">
                  <c:v>274.5</c:v>
                </c:pt>
                <c:pt idx="8">
                  <c:v>272.5</c:v>
                </c:pt>
                <c:pt idx="9">
                  <c:v>268.8</c:v>
                </c:pt>
                <c:pt idx="10">
                  <c:v>269</c:v>
                </c:pt>
                <c:pt idx="11">
                  <c:v>275</c:v>
                </c:pt>
              </c:numCache>
            </c:numRef>
          </c:val>
          <c:smooth val="0"/>
        </c:ser>
        <c:ser>
          <c:idx val="0"/>
          <c:order val="5"/>
          <c:tx>
            <c:strRef>
              <c:f>ex!$O$3</c:f>
              <c:strCache>
                <c:ptCount val="1"/>
                <c:pt idx="0">
                  <c:v>Цена FOB-Novo, 2012/13</c:v>
                </c:pt>
              </c:strCache>
            </c:strRef>
          </c:tx>
          <c:spPr>
            <a:ln w="38100">
              <a:solidFill>
                <a:srgbClr val="97BC4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0697674418604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627906976744136E-2"/>
                  <c:y val="-1.3888893951915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331366764995225E-3"/>
                  <c:y val="-2.3148156586525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7325467059980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598820058996987E-2"/>
                  <c:y val="-1.851852526922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E8F0BE"/>
              </a:solidFill>
            </c:spPr>
            <c:txPr>
              <a:bodyPr/>
              <a:lstStyle/>
              <a:p>
                <a:pPr>
                  <a:defRPr sz="850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ex!$G$4:$G$15</c:f>
              <c:strCache>
                <c:ptCount val="12"/>
                <c:pt idx="0">
                  <c:v>июль </c:v>
                </c:pt>
                <c:pt idx="1">
                  <c:v>август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 *</c:v>
                </c:pt>
                <c:pt idx="5">
                  <c:v>декабрь</c:v>
                </c:pt>
                <c:pt idx="6">
                  <c:v>январь</c:v>
                </c:pt>
                <c:pt idx="7">
                  <c:v>февраль</c:v>
                </c:pt>
                <c:pt idx="8">
                  <c:v>март</c:v>
                </c:pt>
                <c:pt idx="9">
                  <c:v>апрель</c:v>
                </c:pt>
                <c:pt idx="10">
                  <c:v>май</c:v>
                </c:pt>
                <c:pt idx="11">
                  <c:v>июнь</c:v>
                </c:pt>
              </c:strCache>
            </c:strRef>
          </c:cat>
          <c:val>
            <c:numRef>
              <c:f>ex!$O$4:$O$15</c:f>
              <c:numCache>
                <c:formatCode>0</c:formatCode>
                <c:ptCount val="12"/>
                <c:pt idx="0">
                  <c:v>300.5</c:v>
                </c:pt>
                <c:pt idx="1">
                  <c:v>311</c:v>
                </c:pt>
                <c:pt idx="2">
                  <c:v>333.6</c:v>
                </c:pt>
                <c:pt idx="3">
                  <c:v>355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588416"/>
        <c:axId val="84586496"/>
      </c:lineChart>
      <c:catAx>
        <c:axId val="8456230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majorTickMark val="out"/>
        <c:minorTickMark val="none"/>
        <c:tickLblPos val="nextTo"/>
        <c:txPr>
          <a:bodyPr rot="0"/>
          <a:lstStyle/>
          <a:p>
            <a:pPr>
              <a:defRPr sz="800">
                <a:latin typeface="+mn-lt"/>
              </a:defRPr>
            </a:pPr>
            <a:endParaRPr lang="ru-RU"/>
          </a:p>
        </c:txPr>
        <c:crossAx val="84563840"/>
        <c:crosses val="autoZero"/>
        <c:auto val="1"/>
        <c:lblAlgn val="ctr"/>
        <c:lblOffset val="100"/>
        <c:noMultiLvlLbl val="0"/>
      </c:catAx>
      <c:valAx>
        <c:axId val="84563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b="0"/>
                  <a:t>(тыс. т)</a:t>
                </a:r>
              </a:p>
            </c:rich>
          </c:tx>
          <c:layout>
            <c:manualLayout>
              <c:xMode val="edge"/>
              <c:yMode val="edge"/>
              <c:x val="1.7801510633389337E-3"/>
              <c:y val="0.3892176828681758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4562304"/>
        <c:crosses val="autoZero"/>
        <c:crossBetween val="between"/>
      </c:valAx>
      <c:valAx>
        <c:axId val="84586496"/>
        <c:scaling>
          <c:orientation val="minMax"/>
          <c:max val="400"/>
          <c:min val="22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b="0"/>
                  <a:t>(</a:t>
                </a:r>
                <a:r>
                  <a:rPr lang="en-US" b="0"/>
                  <a:t>USD</a:t>
                </a:r>
                <a:r>
                  <a:rPr lang="ru-RU" b="0"/>
                  <a:t>/т)</a:t>
                </a:r>
              </a:p>
            </c:rich>
          </c:tx>
          <c:layout>
            <c:manualLayout>
              <c:xMode val="edge"/>
              <c:yMode val="edge"/>
              <c:x val="0.96560712311449615"/>
              <c:y val="0.4061448588518911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4588416"/>
        <c:crosses val="max"/>
        <c:crossBetween val="between"/>
      </c:valAx>
      <c:catAx>
        <c:axId val="84588416"/>
        <c:scaling>
          <c:orientation val="minMax"/>
        </c:scaling>
        <c:delete val="1"/>
        <c:axPos val="b"/>
        <c:majorTickMark val="out"/>
        <c:minorTickMark val="none"/>
        <c:tickLblPos val="none"/>
        <c:crossAx val="84586496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ayout>
        <c:manualLayout>
          <c:xMode val="edge"/>
          <c:yMode val="edge"/>
          <c:x val="1.6920588414820449E-2"/>
          <c:y val="0.91025587279668763"/>
          <c:w val="0.96369956662394485"/>
          <c:h val="7.8125575286371846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9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493030762459036E-2"/>
          <c:y val="9.3323306496800568E-2"/>
          <c:w val="0.90638775374597158"/>
          <c:h val="0.704379663216255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'перевозки по сезонам'!$A$3</c:f>
              <c:strCache>
                <c:ptCount val="1"/>
                <c:pt idx="0">
                  <c:v>Внутренние</c:v>
                </c:pt>
              </c:strCache>
            </c:strRef>
          </c:tx>
          <c:spPr>
            <a:solidFill>
              <a:srgbClr val="6296D0"/>
            </a:solidFill>
            <a:ln>
              <a:noFill/>
            </a:ln>
          </c:spPr>
          <c:invertIfNegative val="0"/>
          <c:dLbls>
            <c:numFmt formatCode="#,##0.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'перевозки по сезонам'!$B$2:$I$2</c:f>
              <c:strCache>
                <c:ptCount val="8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 (факт) </c:v>
                </c:pt>
                <c:pt idx="7">
                  <c:v>2012/13  (пр)</c:v>
                </c:pt>
              </c:strCache>
            </c:strRef>
          </c:cat>
          <c:val>
            <c:numRef>
              <c:f>'перевозки по сезонам'!$B$3:$I$3</c:f>
              <c:numCache>
                <c:formatCode>0.0</c:formatCode>
                <c:ptCount val="8"/>
                <c:pt idx="0">
                  <c:v>10.7</c:v>
                </c:pt>
                <c:pt idx="1">
                  <c:v>11.2</c:v>
                </c:pt>
                <c:pt idx="2">
                  <c:v>12.64</c:v>
                </c:pt>
                <c:pt idx="3">
                  <c:v>11.5</c:v>
                </c:pt>
                <c:pt idx="4">
                  <c:v>8.5</c:v>
                </c:pt>
                <c:pt idx="5">
                  <c:v>11.85</c:v>
                </c:pt>
                <c:pt idx="6">
                  <c:v>7.44</c:v>
                </c:pt>
                <c:pt idx="7">
                  <c:v>8</c:v>
                </c:pt>
              </c:numCache>
            </c:numRef>
          </c:val>
        </c:ser>
        <c:ser>
          <c:idx val="2"/>
          <c:order val="1"/>
          <c:tx>
            <c:strRef>
              <c:f>'перевозки по сезонам'!$A$4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rgbClr val="D74D4D"/>
            </a:solidFill>
            <a:ln>
              <a:noFill/>
            </a:ln>
          </c:spPr>
          <c:invertIfNegative val="0"/>
          <c:dLbls>
            <c:dLbl>
              <c:idx val="9"/>
              <c:layout>
                <c:manualLayout>
                  <c:x val="1.8190086402910441E-3"/>
                  <c:y val="-8.88888888888897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'перевозки по сезонам'!$B$2:$I$2</c:f>
              <c:strCache>
                <c:ptCount val="8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 (факт) </c:v>
                </c:pt>
                <c:pt idx="7">
                  <c:v>2012/13  (пр)</c:v>
                </c:pt>
              </c:strCache>
            </c:strRef>
          </c:cat>
          <c:val>
            <c:numRef>
              <c:f>'перевозки по сезонам'!$B$4:$I$4</c:f>
              <c:numCache>
                <c:formatCode>0.0</c:formatCode>
                <c:ptCount val="8"/>
                <c:pt idx="0">
                  <c:v>5.9</c:v>
                </c:pt>
                <c:pt idx="1">
                  <c:v>7.4550000000000001</c:v>
                </c:pt>
                <c:pt idx="2">
                  <c:v>7.7569999999999997</c:v>
                </c:pt>
                <c:pt idx="3">
                  <c:v>9.1999999999999993</c:v>
                </c:pt>
                <c:pt idx="4">
                  <c:v>7.7</c:v>
                </c:pt>
                <c:pt idx="5" formatCode="0.00">
                  <c:v>1.2270000000000001</c:v>
                </c:pt>
                <c:pt idx="6">
                  <c:v>11.3</c:v>
                </c:pt>
                <c:pt idx="7">
                  <c:v>4.5</c:v>
                </c:pt>
              </c:numCache>
            </c:numRef>
          </c:val>
        </c:ser>
        <c:ser>
          <c:idx val="1"/>
          <c:order val="2"/>
          <c:tx>
            <c:strRef>
              <c:f>'перевозки по сезонам'!$A$5</c:f>
              <c:strCache>
                <c:ptCount val="1"/>
                <c:pt idx="0">
                  <c:v>Транзит</c:v>
                </c:pt>
              </c:strCache>
            </c:strRef>
          </c:tx>
          <c:spPr>
            <a:solidFill>
              <a:srgbClr val="AEC87A"/>
            </a:solidFill>
            <a:ln>
              <a:noFill/>
            </a:ln>
          </c:spPr>
          <c:invertIfNegative val="0"/>
          <c:dLbls>
            <c:dLbl>
              <c:idx val="3"/>
              <c:layout>
                <c:manualLayout>
                  <c:x val="-2.0703933747412092E-3"/>
                  <c:y val="2.7720027720027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'перевозки по сезонам'!$B$2:$I$2</c:f>
              <c:strCache>
                <c:ptCount val="8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 (факт) </c:v>
                </c:pt>
                <c:pt idx="7">
                  <c:v>2012/13  (пр)</c:v>
                </c:pt>
              </c:strCache>
            </c:strRef>
          </c:cat>
          <c:val>
            <c:numRef>
              <c:f>'перевозки по сезонам'!$B$5:$I$5</c:f>
              <c:numCache>
                <c:formatCode>0.0</c:formatCode>
                <c:ptCount val="8"/>
                <c:pt idx="0">
                  <c:v>0.8</c:v>
                </c:pt>
                <c:pt idx="1">
                  <c:v>4.3</c:v>
                </c:pt>
                <c:pt idx="2">
                  <c:v>5.23</c:v>
                </c:pt>
                <c:pt idx="3">
                  <c:v>0.72099999999999997</c:v>
                </c:pt>
                <c:pt idx="4">
                  <c:v>2.41</c:v>
                </c:pt>
                <c:pt idx="5" formatCode="0.00">
                  <c:v>2.02</c:v>
                </c:pt>
                <c:pt idx="6">
                  <c:v>4.7699999999999996</c:v>
                </c:pt>
                <c:pt idx="7">
                  <c:v>1.7</c:v>
                </c:pt>
              </c:numCache>
            </c:numRef>
          </c:val>
        </c:ser>
        <c:ser>
          <c:idx val="3"/>
          <c:order val="3"/>
          <c:tx>
            <c:strRef>
              <c:f>'перевозки по сезонам'!$A$6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rgbClr val="9D7BBF"/>
            </a:solidFill>
            <a:ln>
              <a:noFill/>
            </a:ln>
          </c:spPr>
          <c:invertIfNegative val="0"/>
          <c:dLbls>
            <c:dLbl>
              <c:idx val="3"/>
              <c:layout>
                <c:manualLayout>
                  <c:x val="0"/>
                  <c:y val="-5.544005544005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544005544005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'перевозки по сезонам'!$B$2:$I$2</c:f>
              <c:strCache>
                <c:ptCount val="8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 (факт) </c:v>
                </c:pt>
                <c:pt idx="7">
                  <c:v>2012/13  (пр)</c:v>
                </c:pt>
              </c:strCache>
            </c:strRef>
          </c:cat>
          <c:val>
            <c:numRef>
              <c:f>'перевозки по сезонам'!$B$6:$I$6</c:f>
              <c:numCache>
                <c:formatCode>0.0</c:formatCode>
                <c:ptCount val="8"/>
                <c:pt idx="0">
                  <c:v>2.0299999999999998</c:v>
                </c:pt>
                <c:pt idx="1">
                  <c:v>1.65</c:v>
                </c:pt>
                <c:pt idx="2">
                  <c:v>0.81699999999999995</c:v>
                </c:pt>
                <c:pt idx="3">
                  <c:v>0.42399999999999999</c:v>
                </c:pt>
                <c:pt idx="4">
                  <c:v>0.19500000000000001</c:v>
                </c:pt>
                <c:pt idx="5" formatCode="0.00">
                  <c:v>0.76</c:v>
                </c:pt>
                <c:pt idx="6">
                  <c:v>0.96</c:v>
                </c:pt>
                <c:pt idx="7">
                  <c:v>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100"/>
        <c:axId val="84630912"/>
        <c:axId val="84644992"/>
      </c:barChart>
      <c:catAx>
        <c:axId val="8463091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46449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464499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млн. т
</a:t>
                </a:r>
              </a:p>
            </c:rich>
          </c:tx>
          <c:layout>
            <c:manualLayout>
              <c:xMode val="edge"/>
              <c:yMode val="edge"/>
              <c:x val="2.4508787667364411E-2"/>
              <c:y val="4.9741956412751804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4630912"/>
        <c:crosses val="autoZero"/>
        <c:crossBetween val="between"/>
        <c:majorUnit val="2"/>
      </c:valAx>
      <c:spPr>
        <a:noFill/>
      </c:spPr>
    </c:plotArea>
    <c:legend>
      <c:legendPos val="b"/>
      <c:layout>
        <c:manualLayout>
          <c:xMode val="edge"/>
          <c:yMode val="edge"/>
          <c:x val="0.20336626399960875"/>
          <c:y val="0.91552157851370464"/>
          <c:w val="0.61339185862637946"/>
          <c:h val="5.6835878883123025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762771569442483E-2"/>
          <c:y val="0"/>
          <c:w val="0.80704754069471207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88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alpha val="92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0.16181109805003746"/>
                  <c:y val="0.1639411091277462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148792607273027"/>
                  <c:y val="9.287294163133014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3592598134257483"/>
                  <c:y val="0.10577234486446588"/>
                </c:manualLayout>
              </c:layout>
              <c:tx>
                <c:rich>
                  <a:bodyPr/>
                  <a:lstStyle/>
                  <a:p>
                    <a:r>
                      <a:rPr lang="ru-RU" sz="1100">
                        <a:latin typeface="Arial Narrow" pitchFamily="34" charset="0"/>
                      </a:rPr>
                      <a:t>Евросиб 
437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16578153502657411"/>
                  <c:y val="7.695267289794709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2674017403084245"/>
                  <c:y val="-7.49423192313582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1.4851293434997123E-2"/>
                  <c:y val="-2.01120941158703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1.1744676134080523E-2"/>
                  <c:y val="-0.1555165930489460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2.7471820265422567E-2"/>
                  <c:y val="2.01368110236220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0.15067093694143691"/>
                  <c:y val="-0.219883530183727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0.13812203101447421"/>
                  <c:y val="0.175036591014358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0.11997573719201898"/>
                  <c:y val="0.147616783359143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100" b="1">
                    <a:solidFill>
                      <a:sysClr val="windowText" lastClr="000000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'рейтинг использования'!$I$3:$I$9</c:f>
              <c:strCache>
                <c:ptCount val="7"/>
                <c:pt idx="0">
                  <c:v>ГК Содружество</c:v>
                </c:pt>
                <c:pt idx="1">
                  <c:v>Технотранс</c:v>
                </c:pt>
                <c:pt idx="2">
                  <c:v>Евросиб СПб-ТС</c:v>
                </c:pt>
                <c:pt idx="3">
                  <c:v>Акварейл</c:v>
                </c:pt>
                <c:pt idx="4">
                  <c:v>МЗК</c:v>
                </c:pt>
                <c:pt idx="5">
                  <c:v>ОптТрейд</c:v>
                </c:pt>
                <c:pt idx="6">
                  <c:v>Остальные</c:v>
                </c:pt>
              </c:strCache>
            </c:strRef>
          </c:cat>
          <c:val>
            <c:numRef>
              <c:f>'рейтинг использования'!$J$3:$J$9</c:f>
              <c:numCache>
                <c:formatCode>#,##0</c:formatCode>
                <c:ptCount val="7"/>
                <c:pt idx="0">
                  <c:v>2225</c:v>
                </c:pt>
                <c:pt idx="1">
                  <c:v>594</c:v>
                </c:pt>
                <c:pt idx="2">
                  <c:v>437</c:v>
                </c:pt>
                <c:pt idx="3">
                  <c:v>393</c:v>
                </c:pt>
                <c:pt idx="4">
                  <c:v>356</c:v>
                </c:pt>
                <c:pt idx="5">
                  <c:v>150</c:v>
                </c:pt>
                <c:pt idx="6">
                  <c:v>1545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9"/>
      </c:pie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сезонность!$B$2</c:f>
              <c:strCache>
                <c:ptCount val="1"/>
                <c:pt idx="0">
                  <c:v>2008/09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2503916146038814E-2"/>
                  <c:y val="-4.2122322100799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numFmt formatCode="#,##0" sourceLinked="0"/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сезонность!$A$3:$A$14</c:f>
              <c:strCache>
                <c:ptCount val="12"/>
                <c:pt idx="0">
                  <c:v>июль</c:v>
                </c:pt>
                <c:pt idx="1">
                  <c:v>август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</c:v>
                </c:pt>
                <c:pt idx="5">
                  <c:v>декабрь</c:v>
                </c:pt>
                <c:pt idx="6">
                  <c:v>январь</c:v>
                </c:pt>
                <c:pt idx="7">
                  <c:v>февраль</c:v>
                </c:pt>
                <c:pt idx="8">
                  <c:v>март</c:v>
                </c:pt>
                <c:pt idx="9">
                  <c:v>апрель</c:v>
                </c:pt>
                <c:pt idx="10">
                  <c:v>май</c:v>
                </c:pt>
                <c:pt idx="11">
                  <c:v>июнь</c:v>
                </c:pt>
              </c:strCache>
            </c:strRef>
          </c:cat>
          <c:val>
            <c:numRef>
              <c:f>сезонность!$B$3:$B$14</c:f>
              <c:numCache>
                <c:formatCode>General</c:formatCode>
                <c:ptCount val="12"/>
                <c:pt idx="0">
                  <c:v>1150.9790259999986</c:v>
                </c:pt>
                <c:pt idx="1">
                  <c:v>2071.5249319999962</c:v>
                </c:pt>
                <c:pt idx="2">
                  <c:v>2220.5634210000044</c:v>
                </c:pt>
                <c:pt idx="3">
                  <c:v>2460.3485019999948</c:v>
                </c:pt>
                <c:pt idx="4">
                  <c:v>1839.7397959999994</c:v>
                </c:pt>
                <c:pt idx="5">
                  <c:v>1917.8646199999976</c:v>
                </c:pt>
                <c:pt idx="6">
                  <c:v>870.82392299999992</c:v>
                </c:pt>
                <c:pt idx="7">
                  <c:v>1696.8623170000017</c:v>
                </c:pt>
                <c:pt idx="8">
                  <c:v>1972.9270150000011</c:v>
                </c:pt>
                <c:pt idx="9">
                  <c:v>1823.6697639999988</c:v>
                </c:pt>
                <c:pt idx="10">
                  <c:v>1382.7943160000029</c:v>
                </c:pt>
                <c:pt idx="11">
                  <c:v>1336.0228820000011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сезонность!$C$2</c:f>
              <c:strCache>
                <c:ptCount val="1"/>
                <c:pt idx="0">
                  <c:v>2009/10</c:v>
                </c:pt>
              </c:strCache>
            </c:strRef>
          </c:tx>
          <c:marker>
            <c:symbol val="circle"/>
            <c:size val="5"/>
          </c:marker>
          <c:cat>
            <c:strRef>
              <c:f>сезонность!$A$3:$A$14</c:f>
              <c:strCache>
                <c:ptCount val="12"/>
                <c:pt idx="0">
                  <c:v>июль</c:v>
                </c:pt>
                <c:pt idx="1">
                  <c:v>август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</c:v>
                </c:pt>
                <c:pt idx="5">
                  <c:v>декабрь</c:v>
                </c:pt>
                <c:pt idx="6">
                  <c:v>январь</c:v>
                </c:pt>
                <c:pt idx="7">
                  <c:v>февраль</c:v>
                </c:pt>
                <c:pt idx="8">
                  <c:v>март</c:v>
                </c:pt>
                <c:pt idx="9">
                  <c:v>апрель</c:v>
                </c:pt>
                <c:pt idx="10">
                  <c:v>май</c:v>
                </c:pt>
                <c:pt idx="11">
                  <c:v>июнь</c:v>
                </c:pt>
              </c:strCache>
            </c:strRef>
          </c:cat>
          <c:val>
            <c:numRef>
              <c:f>сезонность!$C$3:$C$14</c:f>
              <c:numCache>
                <c:formatCode>General</c:formatCode>
                <c:ptCount val="12"/>
                <c:pt idx="0">
                  <c:v>1034.1540060000029</c:v>
                </c:pt>
                <c:pt idx="1">
                  <c:v>1334.5488999999989</c:v>
                </c:pt>
                <c:pt idx="2">
                  <c:v>1602.8217280000028</c:v>
                </c:pt>
                <c:pt idx="3">
                  <c:v>1666.1499920000049</c:v>
                </c:pt>
                <c:pt idx="4">
                  <c:v>1463.3208440000008</c:v>
                </c:pt>
                <c:pt idx="5">
                  <c:v>1610.4661220000025</c:v>
                </c:pt>
                <c:pt idx="6">
                  <c:v>1098.2200320000031</c:v>
                </c:pt>
                <c:pt idx="7">
                  <c:v>1282.0050080000028</c:v>
                </c:pt>
                <c:pt idx="8">
                  <c:v>1539.7755970000044</c:v>
                </c:pt>
                <c:pt idx="9">
                  <c:v>1281.3056800000011</c:v>
                </c:pt>
                <c:pt idx="10">
                  <c:v>1190.7395410000004</c:v>
                </c:pt>
                <c:pt idx="11">
                  <c:v>1113.4867300000019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сезонность!$D$2</c:f>
              <c:strCache>
                <c:ptCount val="1"/>
                <c:pt idx="0">
                  <c:v>2010/11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2.112754549492523E-2"/>
                  <c:y val="3.5641964854522361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b="1">
                      <a:latin typeface="Arial Narrow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сезонность!$A$3:$A$14</c:f>
              <c:strCache>
                <c:ptCount val="12"/>
                <c:pt idx="0">
                  <c:v>июль</c:v>
                </c:pt>
                <c:pt idx="1">
                  <c:v>август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</c:v>
                </c:pt>
                <c:pt idx="5">
                  <c:v>декабрь</c:v>
                </c:pt>
                <c:pt idx="6">
                  <c:v>январь</c:v>
                </c:pt>
                <c:pt idx="7">
                  <c:v>февраль</c:v>
                </c:pt>
                <c:pt idx="8">
                  <c:v>март</c:v>
                </c:pt>
                <c:pt idx="9">
                  <c:v>апрель</c:v>
                </c:pt>
                <c:pt idx="10">
                  <c:v>май</c:v>
                </c:pt>
                <c:pt idx="11">
                  <c:v>июнь</c:v>
                </c:pt>
              </c:strCache>
            </c:strRef>
          </c:cat>
          <c:val>
            <c:numRef>
              <c:f>сезонность!$D$3:$D$14</c:f>
              <c:numCache>
                <c:formatCode>General</c:formatCode>
                <c:ptCount val="12"/>
                <c:pt idx="0">
                  <c:v>1129.3579999999999</c:v>
                </c:pt>
                <c:pt idx="1">
                  <c:v>973.42499999999995</c:v>
                </c:pt>
                <c:pt idx="2">
                  <c:v>951.93237000000022</c:v>
                </c:pt>
                <c:pt idx="3">
                  <c:v>1092.5210929999944</c:v>
                </c:pt>
                <c:pt idx="4">
                  <c:v>1322.2025730000003</c:v>
                </c:pt>
                <c:pt idx="5">
                  <c:v>1434.7375579999939</c:v>
                </c:pt>
                <c:pt idx="6">
                  <c:v>1151.3111140000017</c:v>
                </c:pt>
                <c:pt idx="7">
                  <c:v>1238.6003879999882</c:v>
                </c:pt>
                <c:pt idx="8">
                  <c:v>1079.5500399999999</c:v>
                </c:pt>
                <c:pt idx="9">
                  <c:v>946.59823100000699</c:v>
                </c:pt>
                <c:pt idx="10">
                  <c:v>924.21674200000405</c:v>
                </c:pt>
                <c:pt idx="11">
                  <c:v>832.10400000000004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сезонность!$E$2</c:f>
              <c:strCache>
                <c:ptCount val="1"/>
                <c:pt idx="0">
                  <c:v>2011/12</c:v>
                </c:pt>
              </c:strCache>
            </c:strRef>
          </c:tx>
          <c:marker>
            <c:symbol val="circle"/>
            <c:size val="5"/>
          </c:marker>
          <c:cat>
            <c:strRef>
              <c:f>сезонность!$A$3:$A$14</c:f>
              <c:strCache>
                <c:ptCount val="12"/>
                <c:pt idx="0">
                  <c:v>июль</c:v>
                </c:pt>
                <c:pt idx="1">
                  <c:v>август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</c:v>
                </c:pt>
                <c:pt idx="5">
                  <c:v>декабрь</c:v>
                </c:pt>
                <c:pt idx="6">
                  <c:v>январь</c:v>
                </c:pt>
                <c:pt idx="7">
                  <c:v>февраль</c:v>
                </c:pt>
                <c:pt idx="8">
                  <c:v>март</c:v>
                </c:pt>
                <c:pt idx="9">
                  <c:v>апрель</c:v>
                </c:pt>
                <c:pt idx="10">
                  <c:v>май</c:v>
                </c:pt>
                <c:pt idx="11">
                  <c:v>июнь</c:v>
                </c:pt>
              </c:strCache>
            </c:strRef>
          </c:cat>
          <c:val>
            <c:numRef>
              <c:f>сезонность!$E$3:$E$14</c:f>
              <c:numCache>
                <c:formatCode>General</c:formatCode>
                <c:ptCount val="12"/>
                <c:pt idx="0">
                  <c:v>1273.5615249999992</c:v>
                </c:pt>
                <c:pt idx="1">
                  <c:v>1474.6895320000006</c:v>
                </c:pt>
                <c:pt idx="2">
                  <c:v>1649.6677472047743</c:v>
                </c:pt>
                <c:pt idx="3">
                  <c:v>1837.9851850000014</c:v>
                </c:pt>
                <c:pt idx="4">
                  <c:v>1829.5991660000009</c:v>
                </c:pt>
                <c:pt idx="5">
                  <c:v>2041.1550759999996</c:v>
                </c:pt>
                <c:pt idx="6">
                  <c:v>1693.8649018021147</c:v>
                </c:pt>
                <c:pt idx="7">
                  <c:v>1425.2997862219877</c:v>
                </c:pt>
                <c:pt idx="8">
                  <c:v>1677.8053188078848</c:v>
                </c:pt>
                <c:pt idx="9">
                  <c:v>1551.2814126408989</c:v>
                </c:pt>
                <c:pt idx="10">
                  <c:v>1155.6210690902167</c:v>
                </c:pt>
                <c:pt idx="11">
                  <c:v>1143.4036950643087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сезонность!$F$2</c:f>
              <c:strCache>
                <c:ptCount val="1"/>
                <c:pt idx="0">
                  <c:v>2012/13</c:v>
                </c:pt>
              </c:strCache>
            </c:strRef>
          </c:tx>
          <c:marker>
            <c:symbol val="circle"/>
            <c:size val="5"/>
          </c:marker>
          <c:cat>
            <c:strRef>
              <c:f>сезонность!$A$3:$A$14</c:f>
              <c:strCache>
                <c:ptCount val="12"/>
                <c:pt idx="0">
                  <c:v>июль</c:v>
                </c:pt>
                <c:pt idx="1">
                  <c:v>август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</c:v>
                </c:pt>
                <c:pt idx="5">
                  <c:v>декабрь</c:v>
                </c:pt>
                <c:pt idx="6">
                  <c:v>январь</c:v>
                </c:pt>
                <c:pt idx="7">
                  <c:v>февраль</c:v>
                </c:pt>
                <c:pt idx="8">
                  <c:v>март</c:v>
                </c:pt>
                <c:pt idx="9">
                  <c:v>апрель</c:v>
                </c:pt>
                <c:pt idx="10">
                  <c:v>май</c:v>
                </c:pt>
                <c:pt idx="11">
                  <c:v>июнь</c:v>
                </c:pt>
              </c:strCache>
            </c:strRef>
          </c:cat>
          <c:val>
            <c:numRef>
              <c:f>сезонность!$F$3:$F$14</c:f>
              <c:numCache>
                <c:formatCode>General</c:formatCode>
                <c:ptCount val="12"/>
                <c:pt idx="0">
                  <c:v>934.2013599999998</c:v>
                </c:pt>
                <c:pt idx="1">
                  <c:v>1192</c:v>
                </c:pt>
                <c:pt idx="2">
                  <c:v>1672</c:v>
                </c:pt>
                <c:pt idx="3">
                  <c:v>1618</c:v>
                </c:pt>
                <c:pt idx="4">
                  <c:v>1169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092032"/>
        <c:axId val="88870912"/>
      </c:lineChart>
      <c:catAx>
        <c:axId val="86092032"/>
        <c:scaling>
          <c:orientation val="minMax"/>
        </c:scaling>
        <c:delete val="0"/>
        <c:axPos val="b"/>
        <c:majorTickMark val="out"/>
        <c:minorTickMark val="none"/>
        <c:tickLblPos val="nextTo"/>
        <c:crossAx val="88870912"/>
        <c:crosses val="autoZero"/>
        <c:auto val="1"/>
        <c:lblAlgn val="ctr"/>
        <c:lblOffset val="100"/>
        <c:noMultiLvlLbl val="0"/>
      </c:catAx>
      <c:valAx>
        <c:axId val="888709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crossAx val="860920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'Кол-во парка и зерновозы'!$A$3</c:f>
              <c:strCache>
                <c:ptCount val="1"/>
                <c:pt idx="0">
                  <c:v>количество парка вагонов-зерновозов на начало сезона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'Кол-во парка и зерновозы'!$B$2:$E$2</c:f>
              <c:strCache>
                <c:ptCount val="4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2012/13*</c:v>
                </c:pt>
              </c:strCache>
            </c:strRef>
          </c:cat>
          <c:val>
            <c:numRef>
              <c:f>'Кол-во парка и зерновозы'!$B$3:$E$3</c:f>
              <c:numCache>
                <c:formatCode>#,##0</c:formatCode>
                <c:ptCount val="4"/>
                <c:pt idx="0">
                  <c:v>25996</c:v>
                </c:pt>
                <c:pt idx="1">
                  <c:v>28203</c:v>
                </c:pt>
                <c:pt idx="2">
                  <c:v>36169</c:v>
                </c:pt>
                <c:pt idx="3">
                  <c:v>37453</c:v>
                </c:pt>
              </c:numCache>
            </c:numRef>
          </c:val>
        </c:ser>
        <c:ser>
          <c:idx val="1"/>
          <c:order val="1"/>
          <c:tx>
            <c:strRef>
              <c:f>'Кол-во парка и зерновозы'!$A$4</c:f>
              <c:strCache>
                <c:ptCount val="1"/>
                <c:pt idx="0">
                  <c:v>Потенциальный объем при нормативном обороте в месяц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'Кол-во парка и зерновозы'!$B$2:$E$2</c:f>
              <c:strCache>
                <c:ptCount val="4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2012/13*</c:v>
                </c:pt>
              </c:strCache>
            </c:strRef>
          </c:cat>
          <c:val>
            <c:numRef>
              <c:f>'Кол-во парка и зерновозы'!$B$4:$E$4</c:f>
              <c:numCache>
                <c:formatCode>#,##0</c:formatCode>
                <c:ptCount val="4"/>
                <c:pt idx="0">
                  <c:v>38994</c:v>
                </c:pt>
                <c:pt idx="1">
                  <c:v>42304.5</c:v>
                </c:pt>
                <c:pt idx="2">
                  <c:v>54253.5</c:v>
                </c:pt>
                <c:pt idx="3">
                  <c:v>56179.5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96960"/>
        <c:axId val="87506944"/>
      </c:barChart>
      <c:lineChart>
        <c:grouping val="standard"/>
        <c:varyColors val="0"/>
        <c:ser>
          <c:idx val="2"/>
          <c:order val="2"/>
          <c:tx>
            <c:strRef>
              <c:f>'Кол-во парка и зерновозы'!$A$5</c:f>
              <c:strCache>
                <c:ptCount val="1"/>
                <c:pt idx="0">
                  <c:v>Фактический средний  объем в месяц (зерновозы, крытые)</c:v>
                </c:pt>
              </c:strCache>
            </c:strRef>
          </c:tx>
          <c:spPr>
            <a:ln w="38100"/>
          </c:spPr>
          <c:marker>
            <c:symbol val="circle"/>
            <c:size val="9"/>
          </c:marker>
          <c:dLbls>
            <c:dLbl>
              <c:idx val="1"/>
              <c:layout>
                <c:manualLayout>
                  <c:x val="-8.8278525672883787E-2"/>
                  <c:y val="-9.3706849755700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37937803456226E-2"/>
                  <c:y val="-3.4995144666079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149738268502348E-2"/>
                  <c:y val="-0.112247388205054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75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'Кол-во парка и зерновозы'!$B$2:$E$2</c:f>
              <c:strCache>
                <c:ptCount val="4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2012/13*</c:v>
                </c:pt>
              </c:strCache>
            </c:strRef>
          </c:cat>
          <c:val>
            <c:numRef>
              <c:f>'Кол-во парка и зерновозы'!$B$5:$E$5</c:f>
              <c:numCache>
                <c:formatCode>#,##0</c:formatCode>
                <c:ptCount val="4"/>
                <c:pt idx="0">
                  <c:v>39000</c:v>
                </c:pt>
                <c:pt idx="1">
                  <c:v>28714.285714285714</c:v>
                </c:pt>
                <c:pt idx="2">
                  <c:v>47238.095238095244</c:v>
                </c:pt>
                <c:pt idx="3">
                  <c:v>30159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496960"/>
        <c:axId val="87506944"/>
      </c:lineChart>
      <c:catAx>
        <c:axId val="87496960"/>
        <c:scaling>
          <c:orientation val="minMax"/>
        </c:scaling>
        <c:delete val="0"/>
        <c:axPos val="b"/>
        <c:majorTickMark val="out"/>
        <c:minorTickMark val="none"/>
        <c:tickLblPos val="nextTo"/>
        <c:crossAx val="87506944"/>
        <c:crosses val="autoZero"/>
        <c:auto val="1"/>
        <c:lblAlgn val="ctr"/>
        <c:lblOffset val="100"/>
        <c:noMultiLvlLbl val="0"/>
      </c:catAx>
      <c:valAx>
        <c:axId val="875069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crossAx val="87496960"/>
        <c:crosses val="autoZero"/>
        <c:crossBetween val="between"/>
      </c:valAx>
      <c:spPr>
        <a:noFill/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675" cy="496888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938" y="0"/>
            <a:ext cx="2948674" cy="496888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808DB7-5B09-422D-AA39-BF87A3896546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2" rIns="92245" bIns="4612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8" y="4721225"/>
            <a:ext cx="5444806" cy="4471988"/>
          </a:xfrm>
          <a:prstGeom prst="rect">
            <a:avLst/>
          </a:prstGeom>
        </p:spPr>
        <p:txBody>
          <a:bodyPr vert="horz" lIns="92245" tIns="46122" rIns="92245" bIns="4612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48675" cy="496887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938" y="9440864"/>
            <a:ext cx="2948674" cy="496887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0C615F-0388-473F-849F-2644B53E0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00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B03863-F9DA-4F87-8D70-D2903A3CAE73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B03863-F9DA-4F87-8D70-D2903A3CAE73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5E72CA-05F5-4E40-8271-056A47DA497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EB8-748F-4529-99BA-379DDDBCF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9782-7866-4A69-A70F-C89D6FB92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9E759-A95A-4E41-B860-464683A51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go cy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3950" y="500063"/>
            <a:ext cx="12525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2360613" y="1955800"/>
            <a:ext cx="38147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 userDrawn="1"/>
        </p:nvSpPr>
        <p:spPr>
          <a:xfrm>
            <a:off x="2360613" y="1955800"/>
            <a:ext cx="38147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go cy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3950" y="500063"/>
            <a:ext cx="12525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2360613" y="1955800"/>
            <a:ext cx="38147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1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go cy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3950" y="500063"/>
            <a:ext cx="12525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2360613" y="1955800"/>
            <a:ext cx="38147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go cy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3950" y="500063"/>
            <a:ext cx="12525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2360613" y="1955800"/>
            <a:ext cx="38147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go cy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3950" y="500063"/>
            <a:ext cx="12525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2360613" y="1955800"/>
            <a:ext cx="38147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 userDrawn="1"/>
        </p:nvSpPr>
        <p:spPr>
          <a:xfrm>
            <a:off x="2360613" y="1955800"/>
            <a:ext cx="38147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93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 userDrawn="1"/>
        </p:nvSpPr>
        <p:spPr>
          <a:xfrm>
            <a:off x="2360613" y="1955800"/>
            <a:ext cx="38147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9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64ADA-F402-42B5-8A2F-B564B874D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60DA0-61B5-48BB-823E-306ED01BD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28FB6-3194-426E-A84C-A6D353E68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916A5-AC4D-43C1-A43A-18348A987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DBC05-8AA1-42AF-936C-3002826B2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7D01-CBCA-4474-B3FC-937FC617B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F02-24CF-4DE3-940C-94AEAFA0D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A853C-A0F7-4AB1-9D13-14E0E9D28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1B0473-4987-45FF-B143-DD13CD1EC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700" r:id="rId17"/>
    <p:sldLayoutId id="2147483701" r:id="rId18"/>
    <p:sldLayoutId id="2147483702" r:id="rId19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одзаголовок 2"/>
          <p:cNvSpPr txBox="1">
            <a:spLocks/>
          </p:cNvSpPr>
          <p:nvPr/>
        </p:nvSpPr>
        <p:spPr bwMode="auto">
          <a:xfrm>
            <a:off x="1331640" y="4653136"/>
            <a:ext cx="6286500" cy="57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ru-RU" sz="1600" b="1" dirty="0">
                <a:latin typeface="Calibri" pitchFamily="34" charset="0"/>
              </a:rPr>
              <a:t>Первый заместитель Генерального директора ЗАО «Русагротранс»</a:t>
            </a:r>
          </a:p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ru-RU" sz="1600" b="1" dirty="0">
                <a:latin typeface="Calibri" pitchFamily="34" charset="0"/>
              </a:rPr>
              <a:t>О.Н. </a:t>
            </a:r>
            <a:r>
              <a:rPr lang="ru-RU" sz="1600" b="1" dirty="0" smtClean="0">
                <a:latin typeface="Calibri" pitchFamily="34" charset="0"/>
              </a:rPr>
              <a:t>Рогачев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378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474" y="5661248"/>
            <a:ext cx="7488832" cy="9361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300" b="1" dirty="0">
                <a:solidFill>
                  <a:schemeClr val="tx1"/>
                </a:solidFill>
              </a:rPr>
              <a:t>Международный форум «Мировая арена: новые </a:t>
            </a:r>
            <a:r>
              <a:rPr lang="ru-RU" sz="1300" b="1" dirty="0" smtClean="0">
                <a:solidFill>
                  <a:schemeClr val="tx1"/>
                </a:solidFill>
              </a:rPr>
              <a:t>участники</a:t>
            </a:r>
            <a:endParaRPr lang="en-US" sz="13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b="1" dirty="0" smtClean="0">
                <a:solidFill>
                  <a:schemeClr val="tx1"/>
                </a:solidFill>
              </a:rPr>
              <a:t>и </a:t>
            </a:r>
            <a:r>
              <a:rPr lang="ru-RU" sz="1300" b="1" dirty="0">
                <a:solidFill>
                  <a:schemeClr val="tx1"/>
                </a:solidFill>
              </a:rPr>
              <a:t>правила игры на аграрном рынке</a:t>
            </a:r>
            <a:r>
              <a:rPr lang="ru-RU" sz="1300" b="1" dirty="0" smtClean="0">
                <a:solidFill>
                  <a:schemeClr val="tx1"/>
                </a:solidFill>
              </a:rPr>
              <a:t>»</a:t>
            </a:r>
            <a:endParaRPr lang="en-US" sz="13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300" b="1" dirty="0" smtClean="0">
                <a:solidFill>
                  <a:schemeClr val="tx1"/>
                </a:solidFill>
              </a:rPr>
              <a:t>04.12</a:t>
            </a:r>
            <a:r>
              <a:rPr lang="ru-RU" sz="1300" b="1" dirty="0" smtClean="0">
                <a:solidFill>
                  <a:schemeClr val="tx1"/>
                </a:solidFill>
              </a:rPr>
              <a:t>.</a:t>
            </a:r>
            <a:r>
              <a:rPr lang="en-US" sz="1300" b="1" dirty="0" smtClean="0">
                <a:solidFill>
                  <a:schemeClr val="tx1"/>
                </a:solidFill>
              </a:rPr>
              <a:t>2012</a:t>
            </a:r>
            <a:r>
              <a:rPr lang="ru-RU" sz="1300" b="1" dirty="0" smtClean="0">
                <a:solidFill>
                  <a:schemeClr val="tx1"/>
                </a:solidFill>
              </a:rPr>
              <a:t>г.</a:t>
            </a:r>
            <a:endParaRPr lang="en-US" sz="13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b="1" dirty="0" smtClean="0">
                <a:solidFill>
                  <a:schemeClr val="tx1"/>
                </a:solidFill>
              </a:rPr>
              <a:t>г. Москва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29562" cy="185965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+mn-lt"/>
                <a:ea typeface="+mn-ea"/>
                <a:cs typeface="+mn-cs"/>
              </a:rPr>
              <a:t>Железная дорога и рынок зерна: проблемы и пути их решения</a:t>
            </a:r>
            <a:br>
              <a:rPr lang="ru-RU" sz="2800" b="1" dirty="0" smtClean="0">
                <a:latin typeface="+mn-lt"/>
                <a:ea typeface="+mn-ea"/>
                <a:cs typeface="+mn-cs"/>
              </a:rPr>
            </a:br>
            <a:endParaRPr lang="ru-RU" sz="2800" b="1" dirty="0" smtClean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9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7"/>
          <p:cNvSpPr>
            <a:spLocks noChangeArrowheads="1"/>
          </p:cNvSpPr>
          <p:nvPr/>
        </p:nvSpPr>
        <p:spPr bwMode="auto">
          <a:xfrm>
            <a:off x="31750" y="65088"/>
            <a:ext cx="10779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endParaRPr lang="ru-RU" sz="1400" b="1">
              <a:solidFill>
                <a:srgbClr val="7D7D7D"/>
              </a:solidFill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600" b="1">
              <a:solidFill>
                <a:srgbClr val="7D7D7D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3910" y="167759"/>
            <a:ext cx="5947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Распределение доли отгрузок во внутреннем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сообщении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 станциям (вагоноотправки)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40768"/>
            <a:ext cx="7632846" cy="4176464"/>
          </a:xfrm>
          <a:prstGeom prst="rect">
            <a:avLst/>
          </a:prstGeom>
          <a:noFill/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0" y="5657671"/>
            <a:ext cx="8604448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algn="just">
              <a:buFont typeface="Wingdings" pitchFamily="2" charset="2"/>
              <a:buChar char="§"/>
            </a:pPr>
            <a:r>
              <a:rPr lang="ru-RU" sz="1200" dirty="0" smtClean="0">
                <a:latin typeface="+mn-lt"/>
              </a:rPr>
              <a:t>К </a:t>
            </a:r>
            <a:r>
              <a:rPr lang="ru-RU" sz="1200" dirty="0">
                <a:latin typeface="+mn-lt"/>
              </a:rPr>
              <a:t>крупным станциям можно отнести </a:t>
            </a:r>
            <a:r>
              <a:rPr lang="ru-RU" sz="1200" b="1" dirty="0" smtClean="0">
                <a:latin typeface="+mn-lt"/>
              </a:rPr>
              <a:t>всего 18 </a:t>
            </a:r>
            <a:r>
              <a:rPr lang="ru-RU" sz="1200" b="1" dirty="0">
                <a:latin typeface="+mn-lt"/>
              </a:rPr>
              <a:t>станций</a:t>
            </a:r>
            <a:r>
              <a:rPr lang="ru-RU" sz="1200" dirty="0">
                <a:latin typeface="+mn-lt"/>
              </a:rPr>
              <a:t>, осуществляющих более 100 вагоноотправок в месяц, что составляет </a:t>
            </a:r>
            <a:r>
              <a:rPr lang="ru-RU" sz="1200" b="1" dirty="0">
                <a:latin typeface="+mn-lt"/>
              </a:rPr>
              <a:t>30%</a:t>
            </a:r>
            <a:r>
              <a:rPr lang="ru-RU" sz="1200" dirty="0">
                <a:latin typeface="+mn-lt"/>
              </a:rPr>
              <a:t> ежемесячного </a:t>
            </a:r>
            <a:r>
              <a:rPr lang="ru-RU" sz="1200" dirty="0" smtClean="0">
                <a:latin typeface="+mn-lt"/>
              </a:rPr>
              <a:t>объема</a:t>
            </a:r>
            <a:r>
              <a:rPr lang="en-US" sz="1200" dirty="0" smtClean="0">
                <a:latin typeface="+mn-lt"/>
              </a:rPr>
              <a:t>;</a:t>
            </a:r>
            <a:endParaRPr lang="ru-RU" sz="1200" dirty="0" smtClean="0">
              <a:latin typeface="+mn-lt"/>
            </a:endParaRPr>
          </a:p>
          <a:p>
            <a:pPr marL="180975" indent="-180975" algn="just">
              <a:buFont typeface="Wingdings" pitchFamily="2" charset="2"/>
              <a:buChar char="§"/>
            </a:pPr>
            <a:r>
              <a:rPr lang="ru-RU" sz="1200" dirty="0" smtClean="0">
                <a:latin typeface="+mn-lt"/>
              </a:rPr>
              <a:t>К</a:t>
            </a:r>
            <a:r>
              <a:rPr lang="ru-RU" sz="1200" b="1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средне</a:t>
            </a:r>
            <a:r>
              <a:rPr lang="en-US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загруженным </a:t>
            </a:r>
            <a:r>
              <a:rPr lang="ru-RU" sz="1200" dirty="0">
                <a:latin typeface="+mn-lt"/>
              </a:rPr>
              <a:t>станциям относятся </a:t>
            </a:r>
            <a:r>
              <a:rPr lang="ru-RU" sz="1200" b="1" dirty="0">
                <a:latin typeface="+mn-lt"/>
              </a:rPr>
              <a:t>224 станции,</a:t>
            </a:r>
            <a:r>
              <a:rPr lang="ru-RU" sz="1200" dirty="0">
                <a:latin typeface="+mn-lt"/>
              </a:rPr>
              <a:t> осуществляющие от 11 до 100 вагоноотправок в месяц,  что составляет почти</a:t>
            </a:r>
            <a:r>
              <a:rPr lang="ru-RU" sz="1200" b="1" dirty="0">
                <a:latin typeface="+mn-lt"/>
              </a:rPr>
              <a:t> 60%</a:t>
            </a:r>
            <a:r>
              <a:rPr lang="ru-RU" sz="1200" dirty="0">
                <a:latin typeface="+mn-lt"/>
              </a:rPr>
              <a:t> ежемесячного </a:t>
            </a:r>
            <a:r>
              <a:rPr lang="ru-RU" sz="1200" dirty="0" smtClean="0">
                <a:latin typeface="+mn-lt"/>
              </a:rPr>
              <a:t>объема</a:t>
            </a:r>
            <a:r>
              <a:rPr lang="en-US" sz="1200" dirty="0">
                <a:latin typeface="+mn-lt"/>
              </a:rPr>
              <a:t>;</a:t>
            </a:r>
            <a:endParaRPr lang="en-US" sz="1200" dirty="0" smtClean="0">
              <a:latin typeface="+mn-lt"/>
            </a:endParaRPr>
          </a:p>
          <a:p>
            <a:pPr marL="180975" indent="-180975" algn="just">
              <a:buFont typeface="Wingdings" pitchFamily="2" charset="2"/>
              <a:buChar char="§"/>
            </a:pPr>
            <a:r>
              <a:rPr lang="ru-RU" sz="1200" dirty="0">
                <a:latin typeface="+mn-lt"/>
              </a:rPr>
              <a:t>К </a:t>
            </a:r>
            <a:r>
              <a:rPr lang="ru-RU" sz="1200" b="1" dirty="0" smtClean="0">
                <a:latin typeface="+mn-lt"/>
              </a:rPr>
              <a:t>мало</a:t>
            </a:r>
            <a:r>
              <a:rPr lang="en-US" sz="1200" b="1" dirty="0" smtClean="0">
                <a:latin typeface="+mn-lt"/>
              </a:rPr>
              <a:t> </a:t>
            </a:r>
            <a:r>
              <a:rPr lang="ru-RU" sz="1200" b="1" dirty="0" smtClean="0">
                <a:latin typeface="+mn-lt"/>
              </a:rPr>
              <a:t>загруженным </a:t>
            </a:r>
            <a:r>
              <a:rPr lang="ru-RU" sz="1200" dirty="0">
                <a:latin typeface="+mn-lt"/>
              </a:rPr>
              <a:t>станциям относится </a:t>
            </a:r>
            <a:r>
              <a:rPr lang="ru-RU" sz="1200" b="1" dirty="0">
                <a:latin typeface="+mn-lt"/>
              </a:rPr>
              <a:t>410 станций</a:t>
            </a:r>
            <a:r>
              <a:rPr lang="ru-RU" sz="1200" dirty="0">
                <a:latin typeface="+mn-lt"/>
              </a:rPr>
              <a:t>, осуществляющие 10 и менее вагоноотправок в месяц, что составляет порядка </a:t>
            </a:r>
            <a:r>
              <a:rPr lang="ru-RU" sz="1200" b="1" dirty="0">
                <a:latin typeface="+mn-lt"/>
              </a:rPr>
              <a:t>10% </a:t>
            </a:r>
            <a:r>
              <a:rPr lang="ru-RU" sz="1200" dirty="0">
                <a:latin typeface="+mn-lt"/>
              </a:rPr>
              <a:t>ежемесячного объема. </a:t>
            </a:r>
          </a:p>
        </p:txBody>
      </p:sp>
    </p:spTree>
    <p:extLst>
      <p:ext uri="{BB962C8B-B14F-4D97-AF65-F5344CB8AC3E}">
        <p14:creationId xmlns:p14="http://schemas.microsoft.com/office/powerpoint/2010/main" val="30627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Прямоугольник 16"/>
          <p:cNvSpPr>
            <a:spLocks noChangeArrowheads="1"/>
          </p:cNvSpPr>
          <p:nvPr/>
        </p:nvSpPr>
        <p:spPr bwMode="auto">
          <a:xfrm>
            <a:off x="31750" y="65088"/>
            <a:ext cx="11826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endParaRPr lang="ru-RU" sz="1400" b="1">
              <a:solidFill>
                <a:srgbClr val="7D7D7D"/>
              </a:solidFill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600" b="1">
              <a:solidFill>
                <a:srgbClr val="7D7D7D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50" y="6320313"/>
            <a:ext cx="8604448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266700" algn="ctr"/>
            <a:r>
              <a:rPr lang="ru-RU" sz="1400" b="1" dirty="0" smtClean="0">
                <a:latin typeface="+mn-lt"/>
              </a:rPr>
              <a:t>Совместно с ОАО «РЖД» определены </a:t>
            </a:r>
            <a:r>
              <a:rPr lang="ru-RU" sz="1400" b="1" dirty="0">
                <a:latin typeface="+mn-lt"/>
              </a:rPr>
              <a:t>оптимальные места локализации зерновых грузов, на которых </a:t>
            </a:r>
            <a:r>
              <a:rPr lang="ru-RU" sz="1400" b="1" dirty="0" smtClean="0">
                <a:latin typeface="+mn-lt"/>
              </a:rPr>
              <a:t>возможно формирование прямых отправительских маршрутов. 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755011"/>
              </p:ext>
            </p:extLst>
          </p:nvPr>
        </p:nvGraphicFramePr>
        <p:xfrm>
          <a:off x="248941" y="1340768"/>
          <a:ext cx="8147148" cy="4741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376"/>
                <a:gridCol w="1508631"/>
                <a:gridCol w="852704"/>
                <a:gridCol w="3902759"/>
                <a:gridCol w="1661678"/>
              </a:tblGrid>
              <a:tr h="237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№ п/п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Станция отправления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Дорога отправления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</a:rPr>
                        <a:t>Элеватор (предприятие по хранению зерна)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Место формирования маршрута (предварительно)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Удобрительная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МСК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</a:t>
                      </a:r>
                      <a:r>
                        <a:rPr lang="ru-RU" sz="700" b="1" u="none" strike="noStrike" dirty="0" err="1">
                          <a:effectLst/>
                        </a:rPr>
                        <a:t>Щигровский</a:t>
                      </a:r>
                      <a:r>
                        <a:rPr lang="ru-RU" sz="700" b="1" u="none" strike="noStrike" dirty="0">
                          <a:effectLst/>
                        </a:rPr>
                        <a:t> КХП"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необщего пользования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err="1">
                          <a:effectLst/>
                        </a:rPr>
                        <a:t>Кшень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МСК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</a:t>
                      </a:r>
                      <a:r>
                        <a:rPr lang="ru-RU" sz="700" b="1" u="none" strike="noStrike" dirty="0" err="1">
                          <a:effectLst/>
                        </a:rPr>
                        <a:t>Кшенское</a:t>
                      </a:r>
                      <a:r>
                        <a:rPr lang="ru-RU" sz="700" b="1" u="none" strike="noStrike" dirty="0">
                          <a:effectLst/>
                        </a:rPr>
                        <a:t> ХПП"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Изобильная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СЕВ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"Изобильный хлебопродукт"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необщего пользования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Кавказская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СКВ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ООО "Опт Трейд"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необщего пользования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Светлоград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СКВ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</a:t>
                      </a:r>
                      <a:r>
                        <a:rPr lang="ru-RU" sz="700" b="1" u="none" strike="noStrike" dirty="0" err="1">
                          <a:effectLst/>
                        </a:rPr>
                        <a:t>Светлоградский</a:t>
                      </a:r>
                      <a:r>
                        <a:rPr lang="ru-RU" sz="700" b="1" u="none" strike="noStrike" dirty="0">
                          <a:effectLst/>
                        </a:rPr>
                        <a:t> элеватор", ООО "</a:t>
                      </a:r>
                      <a:r>
                        <a:rPr lang="ru-RU" sz="700" b="1" u="none" strike="noStrike" dirty="0" err="1">
                          <a:effectLst/>
                        </a:rPr>
                        <a:t>Агролэнд</a:t>
                      </a:r>
                      <a:r>
                        <a:rPr lang="ru-RU" sz="700" b="1" u="none" strike="noStrike" dirty="0">
                          <a:effectLst/>
                        </a:rPr>
                        <a:t>"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err="1">
                          <a:effectLst/>
                        </a:rPr>
                        <a:t>Сабурово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ЮВС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ООО "Мичуринская транспортная компания"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Димитровград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КБШ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ООО </a:t>
                      </a:r>
                      <a:r>
                        <a:rPr lang="ru-RU" sz="700" b="1" u="none" strike="noStrike" dirty="0" err="1">
                          <a:effectLst/>
                        </a:rPr>
                        <a:t>Димитровградский</a:t>
                      </a:r>
                      <a:r>
                        <a:rPr lang="ru-RU" sz="700" b="1" u="none" strike="noStrike" dirty="0">
                          <a:effectLst/>
                        </a:rPr>
                        <a:t> элеватор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необщего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Суровикино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ПРВ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</a:t>
                      </a:r>
                      <a:r>
                        <a:rPr lang="ru-RU" sz="700" b="1" u="none" strike="noStrike" dirty="0" err="1">
                          <a:effectLst/>
                        </a:rPr>
                        <a:t>Суровикинский</a:t>
                      </a:r>
                      <a:r>
                        <a:rPr lang="ru-RU" sz="700" b="1" u="none" strike="noStrike" dirty="0">
                          <a:effectLst/>
                        </a:rPr>
                        <a:t> элеватор"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err="1">
                          <a:effectLst/>
                        </a:rPr>
                        <a:t>Себряково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ПРВ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</a:t>
                      </a:r>
                      <a:r>
                        <a:rPr lang="ru-RU" sz="700" b="1" u="none" strike="noStrike" dirty="0" err="1">
                          <a:effectLst/>
                        </a:rPr>
                        <a:t>Себряковский</a:t>
                      </a:r>
                      <a:r>
                        <a:rPr lang="ru-RU" sz="700" b="1" u="none" strike="noStrike" dirty="0">
                          <a:effectLst/>
                        </a:rPr>
                        <a:t> элеватор"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err="1">
                          <a:effectLst/>
                        </a:rPr>
                        <a:t>Расшеватка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СКВ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</a:t>
                      </a:r>
                      <a:r>
                        <a:rPr lang="ru-RU" sz="700" b="1" u="none" strike="noStrike" dirty="0" err="1">
                          <a:effectLst/>
                        </a:rPr>
                        <a:t>Новоалександровский</a:t>
                      </a:r>
                      <a:r>
                        <a:rPr lang="ru-RU" sz="700" b="1" u="none" strike="noStrike" dirty="0">
                          <a:effectLst/>
                        </a:rPr>
                        <a:t> элеватор"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Ипатово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СКВ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</a:t>
                      </a:r>
                      <a:r>
                        <a:rPr lang="ru-RU" sz="700" b="1" u="none" strike="noStrike" dirty="0" err="1">
                          <a:effectLst/>
                        </a:rPr>
                        <a:t>Ипатовский</a:t>
                      </a:r>
                      <a:r>
                        <a:rPr lang="ru-RU" sz="700" b="1" u="none" strike="noStrike" dirty="0">
                          <a:effectLst/>
                        </a:rPr>
                        <a:t> элеватор"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Благодарное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СКВ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</a:t>
                      </a:r>
                      <a:r>
                        <a:rPr lang="ru-RU" sz="700" b="1" u="none" strike="noStrike" dirty="0" err="1">
                          <a:effectLst/>
                        </a:rPr>
                        <a:t>Благодарненский</a:t>
                      </a:r>
                      <a:r>
                        <a:rPr lang="ru-RU" sz="700" b="1" u="none" strike="noStrike" dirty="0">
                          <a:effectLst/>
                        </a:rPr>
                        <a:t> элеватор"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необщего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Буденновск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СКВ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"Буденовский элеватор"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Старомарьевская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СКВ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ООО "СХП АПК "</a:t>
                      </a:r>
                      <a:r>
                        <a:rPr lang="ru-RU" sz="700" b="1" u="none" strike="noStrike" dirty="0" err="1">
                          <a:effectLst/>
                        </a:rPr>
                        <a:t>Старомарьевский</a:t>
                      </a:r>
                      <a:r>
                        <a:rPr lang="ru-RU" sz="700" b="1" u="none" strike="noStrike" dirty="0">
                          <a:effectLst/>
                        </a:rPr>
                        <a:t>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Тихорецкая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СКВ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ОАО КХП "Тихорецкий"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Тимашевская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СКВ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ОАО "Хлеб Кубани", ООО "Тимашевский Элеватор"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Спицевка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СКВ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</a:t>
                      </a:r>
                      <a:r>
                        <a:rPr lang="ru-RU" sz="700" b="1" u="none" strike="noStrike" dirty="0" err="1">
                          <a:effectLst/>
                        </a:rPr>
                        <a:t>Грачевский</a:t>
                      </a:r>
                      <a:r>
                        <a:rPr lang="ru-RU" sz="700" b="1" u="none" strike="noStrike" dirty="0">
                          <a:effectLst/>
                        </a:rPr>
                        <a:t> элеватор"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Двойная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СКВ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</a:t>
                      </a:r>
                      <a:r>
                        <a:rPr lang="ru-RU" sz="700" b="1" u="none" strike="noStrike" dirty="0" err="1">
                          <a:effectLst/>
                        </a:rPr>
                        <a:t>Двойнянский</a:t>
                      </a:r>
                      <a:r>
                        <a:rPr lang="ru-RU" sz="700" b="1" u="none" strike="noStrike" dirty="0">
                          <a:effectLst/>
                        </a:rPr>
                        <a:t> элеватор"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Гулькевичи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СКВ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</a:t>
                      </a:r>
                      <a:r>
                        <a:rPr lang="ru-RU" sz="700" b="1" u="none" strike="noStrike" dirty="0" err="1">
                          <a:effectLst/>
                        </a:rPr>
                        <a:t>Гулькевичский</a:t>
                      </a:r>
                      <a:r>
                        <a:rPr lang="ru-RU" sz="700" b="1" u="none" strike="noStrike" dirty="0">
                          <a:effectLst/>
                        </a:rPr>
                        <a:t> КХП"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необщего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Курганная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СКВ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ОАО "Курганинский элеватор"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необщего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Избердей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ЮВС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</a:t>
                      </a:r>
                      <a:r>
                        <a:rPr lang="ru-RU" sz="700" b="1" u="none" strike="noStrike" dirty="0" err="1">
                          <a:effectLst/>
                        </a:rPr>
                        <a:t>Избердеевский</a:t>
                      </a:r>
                      <a:r>
                        <a:rPr lang="ru-RU" sz="700" b="1" u="none" strike="noStrike" dirty="0">
                          <a:effectLst/>
                        </a:rPr>
                        <a:t> элеватор"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Латная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ЮВС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 ОАО "</a:t>
                      </a:r>
                      <a:r>
                        <a:rPr lang="ru-RU" sz="700" b="1" u="none" strike="noStrike" dirty="0" err="1">
                          <a:effectLst/>
                        </a:rPr>
                        <a:t>Латненский</a:t>
                      </a:r>
                      <a:r>
                        <a:rPr lang="ru-RU" sz="700" b="1" u="none" strike="noStrike" dirty="0">
                          <a:effectLst/>
                        </a:rPr>
                        <a:t> элеватор"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Улусарка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ЮВС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"Задонский элеватор"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необщего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Бутурлиновка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ЮВС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</a:t>
                      </a:r>
                      <a:r>
                        <a:rPr lang="ru-RU" sz="700" b="1" u="none" strike="noStrike" dirty="0" err="1">
                          <a:effectLst/>
                        </a:rPr>
                        <a:t>Бутурлиновский</a:t>
                      </a:r>
                      <a:r>
                        <a:rPr lang="ru-RU" sz="700" b="1" u="none" strike="noStrike" dirty="0">
                          <a:effectLst/>
                        </a:rPr>
                        <a:t> мелькомбинат"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Дивное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СКВ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ОАО "Дивненский элеватор"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необщего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Коноково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СКВ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</a:t>
                      </a:r>
                      <a:r>
                        <a:rPr lang="ru-RU" sz="700" b="1" u="none" strike="noStrike" dirty="0" err="1">
                          <a:effectLst/>
                        </a:rPr>
                        <a:t>Коноковский</a:t>
                      </a:r>
                      <a:r>
                        <a:rPr lang="ru-RU" sz="700" b="1" u="none" strike="noStrike" dirty="0">
                          <a:effectLst/>
                        </a:rPr>
                        <a:t> элеватор"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Кубанская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СКВ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ООО Комета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Гречишкино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СКВ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ООО Гречишкинская зерновая компания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необщего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Уманская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СКВ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ООО "Уманский элеватор"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Аполлонская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СКВ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</a:t>
                      </a:r>
                      <a:r>
                        <a:rPr lang="ru-RU" sz="700" b="1" u="none" strike="noStrike" dirty="0" err="1">
                          <a:effectLst/>
                        </a:rPr>
                        <a:t>Новопавловский</a:t>
                      </a:r>
                      <a:r>
                        <a:rPr lang="ru-RU" sz="700" b="1" u="none" strike="noStrike" dirty="0">
                          <a:effectLst/>
                        </a:rPr>
                        <a:t> элеватор"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Минеральные воды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СКВ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"Минераловодский элеватор"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Армавир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СКВ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ООО Армавирхлебопродукт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Усмань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ЮВС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</a:t>
                      </a:r>
                      <a:r>
                        <a:rPr lang="ru-RU" sz="700" b="1" u="none" strike="noStrike" dirty="0" err="1">
                          <a:effectLst/>
                        </a:rPr>
                        <a:t>Усманский</a:t>
                      </a:r>
                      <a:r>
                        <a:rPr lang="ru-RU" sz="700" b="1" u="none" strike="noStrike" dirty="0">
                          <a:effectLst/>
                        </a:rPr>
                        <a:t> элеватор"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Новоорск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ЮУР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 err="1">
                          <a:effectLst/>
                        </a:rPr>
                        <a:t>Новоорская</a:t>
                      </a:r>
                      <a:r>
                        <a:rPr lang="ru-RU" sz="700" b="1" u="none" strike="noStrike" dirty="0">
                          <a:effectLst/>
                        </a:rPr>
                        <a:t> х/б № 34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Курган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ЮУР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"Курганский элеватор"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</a:rPr>
                        <a:t>Пути общего пользования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  <a:tr h="12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Рудный клад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ЮУР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effectLst/>
                        </a:rPr>
                        <a:t>ОАО "Элеватор Рудный клад"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effectLst/>
                        </a:rPr>
                        <a:t>Пути необщего пользования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4" marR="5804" marT="5804" marB="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79265" y="7312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Организация перевозок зерновых грузов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прямыми отправительскими маршрутами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49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721" y="6119336"/>
            <a:ext cx="8636198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Arial" pitchFamily="34" charset="0"/>
              </a:rPr>
              <a:t>На основании Прейскуранта № </a:t>
            </a:r>
            <a:r>
              <a:rPr lang="ru-RU" sz="1400" b="1" dirty="0" smtClean="0">
                <a:latin typeface="+mn-lt"/>
                <a:cs typeface="Arial" pitchFamily="34" charset="0"/>
              </a:rPr>
              <a:t>10-01, Приложение </a:t>
            </a:r>
            <a:r>
              <a:rPr lang="ru-RU" sz="1400" b="1" dirty="0">
                <a:latin typeface="+mn-lt"/>
                <a:cs typeface="Arial" pitchFamily="34" charset="0"/>
              </a:rPr>
              <a:t>4 к разделу 2 Прейскуранта № 10-01 «Тарифы на перевозки грузов, и услуги инфраструктуры, выполняемые  российскими железными дорогами» (Тарифное руководство № 1) в редакции Приказа Федеральной службы по тарифам № 71-т/1 от 14.09.2004 года</a:t>
            </a:r>
            <a:r>
              <a:rPr lang="ru-RU" sz="1400" b="1" dirty="0" smtClean="0">
                <a:latin typeface="+mn-lt"/>
                <a:cs typeface="Arial" pitchFamily="34" charset="0"/>
              </a:rPr>
              <a:t>)</a:t>
            </a:r>
          </a:p>
        </p:txBody>
      </p:sp>
      <p:sp>
        <p:nvSpPr>
          <p:cNvPr id="40964" name="Прямоугольник 7"/>
          <p:cNvSpPr>
            <a:spLocks noChangeArrowheads="1"/>
          </p:cNvSpPr>
          <p:nvPr/>
        </p:nvSpPr>
        <p:spPr bwMode="auto">
          <a:xfrm>
            <a:off x="31750" y="65088"/>
            <a:ext cx="10779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endParaRPr lang="ru-RU" sz="1400" b="1">
              <a:solidFill>
                <a:srgbClr val="7D7D7D"/>
              </a:solidFill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600" b="1">
              <a:solidFill>
                <a:srgbClr val="7D7D7D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9265" y="7312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Стимулирование перевозки зерновых грузов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прямыми отправительскими маршрутами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020623"/>
              </p:ext>
            </p:extLst>
          </p:nvPr>
        </p:nvGraphicFramePr>
        <p:xfrm>
          <a:off x="323529" y="1268760"/>
          <a:ext cx="8072560" cy="4684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555"/>
                <a:gridCol w="2223420"/>
                <a:gridCol w="1663566"/>
                <a:gridCol w="943754"/>
                <a:gridCol w="1327654"/>
                <a:gridCol w="1487611"/>
              </a:tblGrid>
              <a:tr h="64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cap="all" baseline="0" dirty="0">
                          <a:effectLst/>
                        </a:rPr>
                        <a:t> </a:t>
                      </a:r>
                      <a:endParaRPr lang="ru-RU" sz="1000" b="1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cap="all" baseline="0" dirty="0" smtClean="0">
                          <a:effectLst/>
                        </a:rPr>
                        <a:t>Новороссийск</a:t>
                      </a:r>
                      <a:endParaRPr lang="ru-RU" sz="1000" b="1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cap="all" baseline="0" dirty="0">
                          <a:effectLst/>
                        </a:rPr>
                        <a:t>Туапсе</a:t>
                      </a:r>
                      <a:endParaRPr lang="ru-RU" sz="1000" b="1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Удобрительная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  95,70р.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9,99%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95,70р.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8,94%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err="1">
                          <a:effectLst/>
                        </a:rPr>
                        <a:t>Кшень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  95,71р.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10,35%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95,70р.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9,22%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Изобильная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  73,75р.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16,04%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73,75р.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16,04%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Кавказская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  60,52р.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15,65%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63,04р.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15,74%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Светлоград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  88,56р.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16,36%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88,56р.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16,36%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err="1">
                          <a:effectLst/>
                        </a:rPr>
                        <a:t>Сабурово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  95,70р.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9,74%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95,70р.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8,94%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Димитровград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110,87р.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8,66%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116,60р.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8,67%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Суровикино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       89,72р.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12,46%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99,12р.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12,06%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err="1">
                          <a:effectLst/>
                        </a:rPr>
                        <a:t>Себряково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  95,70р.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11,05%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95,71р.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10,35%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err="1">
                          <a:effectLst/>
                        </a:rPr>
                        <a:t>Расшеватка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  66,21р.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15,84%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70,02р.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15,95%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Ипатово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       88,57р.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15,75%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88,57р.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15,28%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Благодарное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       88,57р.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15,28%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88,57р.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14,75%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Буденновск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  88,57р.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14,27%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88,57р.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15,28%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Старомарьевская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  81,56р.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16,23%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81,56р.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16,23%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Тихорецкая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       60,52р.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15,65%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63,04р.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15,74%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Тимашевская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  47,61р.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15,09%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52,94р.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15,35%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Спицевка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  85,10р.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16,30%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85,10р.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16,30%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Двойная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  88,56р.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16,36%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88,56р.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16,36%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Гулькевичи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  63,04р.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15,74%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63,04р.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15,74%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Курганная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  73,75р.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16,04%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50,19р.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15,22%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Избердей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  95,71р.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10,35%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95,70р.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9,22%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Латная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  95,70р.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11,05%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95,70р.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9,74%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err="1">
                          <a:effectLst/>
                        </a:rPr>
                        <a:t>Улусарка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  95,70р.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9,74%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95,70р.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8,94%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Бутурлиновка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                  95,70р.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10,64%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95,70р.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9,74%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Дивное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       88,57р.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14,75%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88,57р.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14,75%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err="1">
                          <a:effectLst/>
                        </a:rPr>
                        <a:t>Коноково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       73,75р.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16,04%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57,95р.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15,55%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Кубанская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       66,21р.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15,84%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57,95р.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15,55%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err="1">
                          <a:effectLst/>
                        </a:rPr>
                        <a:t>Гречишкино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       55,34р.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15,45%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57,95р.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15,55%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Уманская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       66,21р.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15,84%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70,02р.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15,95%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Аполлонская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       88,57р.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14,75%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85,10р.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16,30%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Минеральные воды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       88,57р.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15,75%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81,56р.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16,23%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Усмань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       95,70р.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10,64%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95,70р.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9,74%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Новоорск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     121,16р.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7,60%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121,18р.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7,33%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Курган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       98,58р.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6,75%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98,56р.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6,60%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44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Рудный клад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       121,16р.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7,14%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         121,16р.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6,97%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2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41289" y="188640"/>
            <a:ext cx="6768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Модель тарифных условий ЗАО «Русагротранс» на 2013г.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96752"/>
            <a:ext cx="8064896" cy="5228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b="1" dirty="0" smtClean="0">
                <a:latin typeface="Arial Narrow" pitchFamily="34" charset="0"/>
              </a:rPr>
              <a:t>Тарифная политика ОАО «Российские железные дороги» на 2013 </a:t>
            </a:r>
            <a:r>
              <a:rPr lang="ru-RU" sz="1400" b="1" dirty="0" smtClean="0">
                <a:latin typeface="Arial Narrow" pitchFamily="34" charset="0"/>
              </a:rPr>
              <a:t>год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latin typeface="Arial Narrow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1400" dirty="0" smtClean="0">
                <a:latin typeface="Arial Narrow" pitchFamily="34" charset="0"/>
              </a:rPr>
              <a:t>Согласно Приказу ФСТ об индексации ставок тарифов Прейскуранта 10 01, в том числе по Разделу 2 Прейскуранта </a:t>
            </a:r>
            <a:r>
              <a:rPr lang="ru-RU" sz="1400" dirty="0">
                <a:latin typeface="Arial Narrow" pitchFamily="34" charset="0"/>
              </a:rPr>
              <a:t>в 2013 году 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ru-RU" sz="1400" dirty="0" smtClean="0">
                <a:latin typeface="Arial Narrow" pitchFamily="34" charset="0"/>
              </a:rPr>
              <a:t>увеличение </a:t>
            </a:r>
            <a:r>
              <a:rPr lang="ru-RU" sz="1400" dirty="0" smtClean="0">
                <a:latin typeface="Arial Narrow" pitchFamily="34" charset="0"/>
              </a:rPr>
              <a:t>железнодорожного тарифа составит </a:t>
            </a:r>
            <a:r>
              <a:rPr lang="ru-RU" sz="1400" b="1" dirty="0" smtClean="0">
                <a:latin typeface="Arial Narrow" pitchFamily="34" charset="0"/>
              </a:rPr>
              <a:t>7</a:t>
            </a:r>
            <a:r>
              <a:rPr lang="ru-RU" sz="1400" b="1" dirty="0" smtClean="0">
                <a:latin typeface="Arial Narrow" pitchFamily="34" charset="0"/>
              </a:rPr>
              <a:t>%</a:t>
            </a:r>
            <a:r>
              <a:rPr lang="en-US" sz="1400" b="1" dirty="0" smtClean="0">
                <a:latin typeface="Arial Narrow" pitchFamily="34" charset="0"/>
              </a:rPr>
              <a:t>;</a:t>
            </a:r>
            <a:endParaRPr lang="ru-RU" sz="1400" b="1" dirty="0" smtClean="0">
              <a:latin typeface="Arial Narrow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1400" dirty="0">
                <a:latin typeface="Arial Narrow" pitchFamily="34" charset="0"/>
              </a:rPr>
              <a:t>ФСТ России принято решение о продлении </a:t>
            </a:r>
            <a:r>
              <a:rPr lang="ru-RU" sz="1400" dirty="0" smtClean="0">
                <a:latin typeface="Arial Narrow" pitchFamily="34" charset="0"/>
              </a:rPr>
              <a:t>на </a:t>
            </a:r>
            <a:r>
              <a:rPr lang="ru-RU" sz="1400" dirty="0">
                <a:latin typeface="Arial Narrow" pitchFamily="34" charset="0"/>
              </a:rPr>
              <a:t>переходный период </a:t>
            </a:r>
            <a:r>
              <a:rPr lang="en-US" sz="1400" dirty="0" smtClean="0">
                <a:latin typeface="Arial Narrow" pitchFamily="34" charset="0"/>
              </a:rPr>
              <a:t>(</a:t>
            </a:r>
            <a:r>
              <a:rPr lang="ru-RU" sz="1400" dirty="0" smtClean="0">
                <a:latin typeface="Arial Narrow" pitchFamily="34" charset="0"/>
              </a:rPr>
              <a:t>до </a:t>
            </a:r>
            <a:r>
              <a:rPr lang="ru-RU" sz="1400" dirty="0">
                <a:latin typeface="Arial Narrow" pitchFamily="34" charset="0"/>
              </a:rPr>
              <a:t>введения в действие документов, позволяющих обеспечить реализацию механизма установления исключительных тарифов на грузовые железнодорожные перевозки в соответствии с требованиями </a:t>
            </a:r>
            <a:r>
              <a:rPr lang="ru-RU" sz="1400" dirty="0" smtClean="0">
                <a:latin typeface="Arial Narrow" pitchFamily="34" charset="0"/>
              </a:rPr>
              <a:t>ЕЭП</a:t>
            </a:r>
            <a:r>
              <a:rPr lang="en-US" sz="1400" dirty="0" smtClean="0">
                <a:latin typeface="Arial Narrow" pitchFamily="34" charset="0"/>
              </a:rPr>
              <a:t>)</a:t>
            </a:r>
            <a:r>
              <a:rPr lang="ru-RU" sz="1400" dirty="0" smtClean="0">
                <a:latin typeface="Arial Narrow" pitchFamily="34" charset="0"/>
              </a:rPr>
              <a:t>, </a:t>
            </a:r>
            <a:r>
              <a:rPr lang="ru-RU" sz="1400" dirty="0">
                <a:latin typeface="Arial Narrow" pitchFamily="34" charset="0"/>
              </a:rPr>
              <a:t>исключительных тарифов </a:t>
            </a:r>
            <a:r>
              <a:rPr lang="ru-RU" sz="1400" dirty="0" smtClean="0">
                <a:latin typeface="Arial Narrow" pitchFamily="34" charset="0"/>
              </a:rPr>
              <a:t>на перевозки зерна </a:t>
            </a:r>
            <a:r>
              <a:rPr lang="ru-RU" sz="1400" dirty="0" smtClean="0">
                <a:latin typeface="Arial Narrow" pitchFamily="34" charset="0"/>
              </a:rPr>
              <a:t>и продуктов перемола из </a:t>
            </a:r>
            <a:r>
              <a:rPr lang="ru-RU" sz="1400" dirty="0">
                <a:latin typeface="Arial Narrow" pitchFamily="34" charset="0"/>
              </a:rPr>
              <a:t>СФО и ДФО, соевого жмыха и шрота из </a:t>
            </a:r>
            <a:r>
              <a:rPr lang="ru-RU" sz="1400" dirty="0" smtClean="0">
                <a:latin typeface="Arial Narrow" pitchFamily="34" charset="0"/>
              </a:rPr>
              <a:t>ДФО в размере </a:t>
            </a:r>
            <a:r>
              <a:rPr lang="ru-RU" sz="1400" dirty="0" smtClean="0">
                <a:latin typeface="Arial Narrow" pitchFamily="34" charset="0"/>
              </a:rPr>
              <a:t>«0,5» </a:t>
            </a:r>
            <a:r>
              <a:rPr lang="ru-RU" sz="1400" dirty="0" smtClean="0">
                <a:latin typeface="Arial Narrow" pitchFamily="34" charset="0"/>
              </a:rPr>
              <a:t>с расстояния свыше </a:t>
            </a:r>
            <a:r>
              <a:rPr lang="ru-RU" sz="1400" dirty="0" smtClean="0">
                <a:latin typeface="Arial Narrow" pitchFamily="34" charset="0"/>
              </a:rPr>
              <a:t>1100 км</a:t>
            </a:r>
            <a:r>
              <a:rPr lang="en-US" sz="1400" dirty="0" smtClean="0">
                <a:latin typeface="Arial Narrow" pitchFamily="34" charset="0"/>
              </a:rPr>
              <a:t>.;</a:t>
            </a:r>
            <a:endParaRPr lang="ru-RU" sz="1400" dirty="0" smtClean="0">
              <a:latin typeface="Arial Narrow" pitchFamily="34" charset="0"/>
            </a:endParaRPr>
          </a:p>
          <a:p>
            <a:pPr>
              <a:lnSpc>
                <a:spcPct val="114000"/>
              </a:lnSpc>
            </a:pPr>
            <a:endParaRPr lang="ru-RU" sz="1400" b="1" dirty="0" smtClean="0">
              <a:latin typeface="Arial Narrow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1400" b="1" dirty="0" smtClean="0">
                <a:latin typeface="Arial Narrow" pitchFamily="34" charset="0"/>
              </a:rPr>
              <a:t>Тарифная </a:t>
            </a:r>
            <a:r>
              <a:rPr lang="ru-RU" sz="1400" b="1" dirty="0" smtClean="0">
                <a:latin typeface="Arial Narrow" pitchFamily="34" charset="0"/>
              </a:rPr>
              <a:t>политика </a:t>
            </a:r>
            <a:r>
              <a:rPr lang="ru-RU" sz="1400" b="1" dirty="0">
                <a:latin typeface="Arial Narrow" pitchFamily="34" charset="0"/>
              </a:rPr>
              <a:t>ЗАО «Русагротранс» на 2013г. </a:t>
            </a:r>
            <a:r>
              <a:rPr lang="ru-RU" sz="1400" b="1" dirty="0" smtClean="0">
                <a:latin typeface="Arial Narrow" pitchFamily="34" charset="0"/>
              </a:rPr>
              <a:t> </a:t>
            </a:r>
            <a:endParaRPr lang="ru-RU" sz="1400" b="1" dirty="0">
              <a:latin typeface="Arial Narrow" pitchFamily="34" charset="0"/>
            </a:endParaRPr>
          </a:p>
          <a:p>
            <a:pPr algn="just">
              <a:lnSpc>
                <a:spcPct val="114000"/>
              </a:lnSpc>
            </a:pPr>
            <a:endParaRPr lang="ru-RU" sz="1400" dirty="0" smtClean="0">
              <a:latin typeface="Arial Narrow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1400" dirty="0" smtClean="0">
                <a:latin typeface="Arial Narrow" pitchFamily="34" charset="0"/>
              </a:rPr>
              <a:t>Тарифная </a:t>
            </a:r>
            <a:r>
              <a:rPr lang="ru-RU" sz="1400" dirty="0">
                <a:latin typeface="Arial Narrow" pitchFamily="34" charset="0"/>
              </a:rPr>
              <a:t>политика ЗАО «Русагротранс» на </a:t>
            </a:r>
            <a:r>
              <a:rPr lang="ru-RU" sz="1400" dirty="0" smtClean="0">
                <a:latin typeface="Arial Narrow" pitchFamily="34" charset="0"/>
              </a:rPr>
              <a:t>2013 год </a:t>
            </a:r>
            <a:r>
              <a:rPr lang="ru-RU" sz="1400" dirty="0">
                <a:latin typeface="Arial Narrow" pitchFamily="34" charset="0"/>
              </a:rPr>
              <a:t>сохраняет общие принципы построения Тарифных условий </a:t>
            </a:r>
            <a:r>
              <a:rPr lang="ru-RU" sz="1400" dirty="0" smtClean="0">
                <a:latin typeface="Arial Narrow" pitchFamily="34" charset="0"/>
              </a:rPr>
              <a:t>2012 года. Новые </a:t>
            </a:r>
            <a:r>
              <a:rPr lang="ru-RU" sz="1400" dirty="0">
                <a:latin typeface="Arial Narrow" pitchFamily="34" charset="0"/>
              </a:rPr>
              <a:t>элементы Тарифной политике ЗАО «Русагротранс» на 2013г. : </a:t>
            </a:r>
          </a:p>
          <a:p>
            <a:pPr algn="just">
              <a:lnSpc>
                <a:spcPct val="114000"/>
              </a:lnSpc>
            </a:pPr>
            <a:endParaRPr lang="ru-RU" sz="1400" dirty="0">
              <a:latin typeface="Arial Narrow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1400" b="1" dirty="0" smtClean="0">
                <a:latin typeface="Arial Narrow" pitchFamily="34" charset="0"/>
              </a:rPr>
              <a:t>Дополнительная </a:t>
            </a:r>
            <a:r>
              <a:rPr lang="ru-RU" sz="1400" b="1" dirty="0">
                <a:latin typeface="Arial Narrow" pitchFamily="34" charset="0"/>
              </a:rPr>
              <a:t>тарифная </a:t>
            </a:r>
            <a:r>
              <a:rPr lang="ru-RU" sz="1400" b="1" dirty="0" smtClean="0">
                <a:latin typeface="Arial Narrow" pitchFamily="34" charset="0"/>
              </a:rPr>
              <a:t>категория </a:t>
            </a:r>
            <a:r>
              <a:rPr lang="ru-RU" sz="1400" dirty="0" smtClean="0">
                <a:latin typeface="Arial Narrow" pitchFamily="34" charset="0"/>
              </a:rPr>
              <a:t>- введение </a:t>
            </a:r>
            <a:r>
              <a:rPr lang="ru-RU" sz="1400" dirty="0">
                <a:latin typeface="Arial Narrow" pitchFamily="34" charset="0"/>
              </a:rPr>
              <a:t>дополнительной тарифной категории «Е» - 1,06  (объем </a:t>
            </a:r>
            <a:r>
              <a:rPr lang="ru-RU" sz="1400" dirty="0" smtClean="0">
                <a:latin typeface="Arial Narrow" pitchFamily="34" charset="0"/>
              </a:rPr>
              <a:t>перевозок свыше </a:t>
            </a:r>
            <a:r>
              <a:rPr lang="ru-RU" sz="1400" dirty="0">
                <a:latin typeface="Arial Narrow" pitchFamily="34" charset="0"/>
              </a:rPr>
              <a:t>110 тысяч тонн в квартал</a:t>
            </a:r>
            <a:r>
              <a:rPr lang="ru-RU" sz="1400" dirty="0" smtClean="0">
                <a:latin typeface="Arial Narrow" pitchFamily="34" charset="0"/>
              </a:rPr>
              <a:t>)</a:t>
            </a:r>
            <a:r>
              <a:rPr lang="en-US" sz="1400" dirty="0" smtClean="0">
                <a:latin typeface="Arial Narrow" pitchFamily="34" charset="0"/>
              </a:rPr>
              <a:t>;</a:t>
            </a:r>
            <a:endParaRPr lang="ru-RU" sz="1400" dirty="0" smtClean="0">
              <a:latin typeface="Arial Narrow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1400" b="1" dirty="0">
                <a:latin typeface="Arial Narrow" pitchFamily="34" charset="0"/>
              </a:rPr>
              <a:t>М</a:t>
            </a:r>
            <a:r>
              <a:rPr lang="ru-RU" sz="1400" b="1" dirty="0" smtClean="0">
                <a:latin typeface="Arial Narrow" pitchFamily="34" charset="0"/>
              </a:rPr>
              <a:t>аршрутная скидка </a:t>
            </a:r>
            <a:r>
              <a:rPr lang="ru-RU" sz="1400" dirty="0" smtClean="0">
                <a:latin typeface="Arial Narrow" pitchFamily="34" charset="0"/>
              </a:rPr>
              <a:t>- введение </a:t>
            </a:r>
            <a:r>
              <a:rPr lang="ru-RU" sz="1400" dirty="0">
                <a:latin typeface="Arial Narrow" pitchFamily="34" charset="0"/>
              </a:rPr>
              <a:t>дополнительной тарифной категории «Ж» - тарификация по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Прейскуранту </a:t>
            </a:r>
            <a:r>
              <a:rPr lang="ru-RU" sz="1400" dirty="0">
                <a:latin typeface="Arial Narrow" pitchFamily="34" charset="0"/>
              </a:rPr>
              <a:t>10-01 при перевозке в инвентарном </a:t>
            </a:r>
            <a:r>
              <a:rPr lang="ru-RU" sz="1400" dirty="0" smtClean="0">
                <a:latin typeface="Arial Narrow" pitchFamily="34" charset="0"/>
              </a:rPr>
              <a:t>парке;</a:t>
            </a:r>
          </a:p>
          <a:p>
            <a:pPr marL="285750" indent="-285750" algn="just"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1400" b="1" dirty="0" smtClean="0">
                <a:latin typeface="Arial Narrow" pitchFamily="34" charset="0"/>
              </a:rPr>
              <a:t>Скидка </a:t>
            </a:r>
            <a:r>
              <a:rPr lang="ru-RU" sz="1400" b="1" dirty="0">
                <a:latin typeface="Arial Narrow" pitchFamily="34" charset="0"/>
              </a:rPr>
              <a:t>за </a:t>
            </a:r>
            <a:r>
              <a:rPr lang="ru-RU" sz="1400" b="1" dirty="0" err="1" smtClean="0">
                <a:latin typeface="Arial Narrow" pitchFamily="34" charset="0"/>
              </a:rPr>
              <a:t>online</a:t>
            </a:r>
            <a:r>
              <a:rPr lang="ru-RU" sz="1400" b="1" dirty="0" smtClean="0">
                <a:latin typeface="Arial Narrow" pitchFamily="34" charset="0"/>
              </a:rPr>
              <a:t>-сервис </a:t>
            </a:r>
            <a:r>
              <a:rPr lang="ru-RU" sz="1400" dirty="0" smtClean="0">
                <a:latin typeface="Arial Narrow" pitchFamily="34" charset="0"/>
              </a:rPr>
              <a:t>(при </a:t>
            </a:r>
            <a:r>
              <a:rPr lang="ru-RU" sz="1400" dirty="0">
                <a:latin typeface="Arial Narrow" pitchFamily="34" charset="0"/>
              </a:rPr>
              <a:t>условии подачи заявок </a:t>
            </a:r>
            <a:r>
              <a:rPr lang="ru-RU" sz="1400" dirty="0" smtClean="0">
                <a:latin typeface="Arial Narrow" pitchFamily="34" charset="0"/>
              </a:rPr>
              <a:t>через </a:t>
            </a:r>
            <a:r>
              <a:rPr lang="ru-RU" sz="1400" dirty="0">
                <a:latin typeface="Arial Narrow" pitchFamily="34" charset="0"/>
              </a:rPr>
              <a:t>систему </a:t>
            </a:r>
            <a:r>
              <a:rPr lang="ru-RU" sz="1400" i="1" dirty="0">
                <a:latin typeface="Arial Narrow" pitchFamily="34" charset="0"/>
              </a:rPr>
              <a:t>Русагротранс</a:t>
            </a:r>
            <a:r>
              <a:rPr lang="en-US" sz="1400" i="1" dirty="0" smtClean="0">
                <a:latin typeface="Arial Narrow" pitchFamily="34" charset="0"/>
              </a:rPr>
              <a:t>@ONLINE</a:t>
            </a:r>
            <a:r>
              <a:rPr lang="ru-RU" sz="1400" i="1" dirty="0" smtClean="0">
                <a:latin typeface="Arial Narrow" pitchFamily="34" charset="0"/>
              </a:rPr>
              <a:t>)</a:t>
            </a:r>
            <a:r>
              <a:rPr lang="ru-RU" sz="1400" b="1" i="1" dirty="0" smtClean="0">
                <a:latin typeface="Arial Narrow" pitchFamily="34" charset="0"/>
              </a:rPr>
              <a:t> </a:t>
            </a:r>
            <a:r>
              <a:rPr lang="ru-RU" sz="1400" b="1" dirty="0" smtClean="0">
                <a:latin typeface="Arial Narrow" pitchFamily="34" charset="0"/>
              </a:rPr>
              <a:t>- </a:t>
            </a:r>
            <a:r>
              <a:rPr lang="ru-RU" sz="1400" dirty="0" smtClean="0">
                <a:latin typeface="Arial Narrow" pitchFamily="34" charset="0"/>
              </a:rPr>
              <a:t>1</a:t>
            </a:r>
            <a:r>
              <a:rPr lang="ru-RU" sz="1400" dirty="0">
                <a:latin typeface="Arial Narrow" pitchFamily="34" charset="0"/>
              </a:rPr>
              <a:t>% от итоговой стоимости услуг</a:t>
            </a:r>
            <a:r>
              <a:rPr lang="ru-RU" sz="1400" dirty="0" smtClean="0">
                <a:latin typeface="Arial Narrow" pitchFamily="34" charset="0"/>
              </a:rPr>
              <a:t>.;</a:t>
            </a:r>
            <a:endParaRPr lang="ru-RU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2"/>
          <p:cNvSpPr>
            <a:spLocks noChangeArrowheads="1"/>
          </p:cNvSpPr>
          <p:nvPr/>
        </p:nvSpPr>
        <p:spPr bwMode="auto">
          <a:xfrm>
            <a:off x="0" y="6124575"/>
            <a:ext cx="1266825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Verdana" pitchFamily="34" charset="0"/>
            </a:endParaRPr>
          </a:p>
        </p:txBody>
      </p:sp>
      <p:sp>
        <p:nvSpPr>
          <p:cNvPr id="69634" name="Text Box 11"/>
          <p:cNvSpPr txBox="1">
            <a:spLocks noChangeArrowheads="1"/>
          </p:cNvSpPr>
          <p:nvPr/>
        </p:nvSpPr>
        <p:spPr bwMode="auto">
          <a:xfrm>
            <a:off x="193675" y="4425950"/>
            <a:ext cx="5870575" cy="221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8000" tIns="72000" rIns="72000" bIns="72000"/>
          <a:lstStyle/>
          <a:p>
            <a:pPr>
              <a:lnSpc>
                <a:spcPct val="110000"/>
              </a:lnSpc>
            </a:pPr>
            <a:endParaRPr lang="ru-RU" sz="1400">
              <a:latin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4213" y="1916113"/>
            <a:ext cx="75628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2244725" algn="l"/>
              </a:tabLs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СПАСИБО ЗА ВНИМАНИЕ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2244725" algn="l"/>
              </a:tabLst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2244725" algn="l"/>
              </a:tabLs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ЗАО «РУСАГРОТРАНС»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2244725" algn="l"/>
              </a:tabLs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Россия, 105066, Москва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2244725" algn="l"/>
              </a:tabLs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ул. Нижняя Красносельская, дом 40/12, корпус 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2244725" algn="l"/>
              </a:tabLs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бизнес-центр «Новь», 10 этаж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2244725" algn="l"/>
              </a:tabLs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тел/факс +7 495 984-5456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2244725" algn="l"/>
              </a:tabLst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2244725" algn="l"/>
              </a:tabLst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2244725" algn="l"/>
              </a:tabLst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www.rusagrotrans.ru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2244725" algn="l"/>
              </a:tabLst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info@rusagrotrans.ru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9636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1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213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1259632" y="230188"/>
            <a:ext cx="6768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Баланс зерна в 2008/09-2012/13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в России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8916" name="Прямоугольник 7"/>
          <p:cNvSpPr>
            <a:spLocks noChangeArrowheads="1"/>
          </p:cNvSpPr>
          <p:nvPr/>
        </p:nvSpPr>
        <p:spPr bwMode="auto">
          <a:xfrm>
            <a:off x="31750" y="65088"/>
            <a:ext cx="10779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endParaRPr lang="ru-RU" sz="1400" b="1">
              <a:solidFill>
                <a:srgbClr val="7D7D7D"/>
              </a:solidFill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600" b="1">
              <a:solidFill>
                <a:srgbClr val="7D7D7D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5165229"/>
            <a:ext cx="8604448" cy="16927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80975" lvl="0" indent="-180975">
              <a:spcAft>
                <a:spcPts val="0"/>
              </a:spcAft>
              <a:buFont typeface="Wingdings" pitchFamily="2" charset="2"/>
              <a:buChar char="§"/>
            </a:pP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Официальный валовой </a:t>
            </a:r>
            <a:r>
              <a:rPr lang="ru-RU" sz="1300" b="1" dirty="0">
                <a:solidFill>
                  <a:prstClr val="black"/>
                </a:solidFill>
                <a:latin typeface="Calibri" pitchFamily="34" charset="0"/>
              </a:rPr>
              <a:t>сбор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зерна в России в 2012 году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составит</a:t>
            </a:r>
            <a:r>
              <a:rPr lang="en-US" sz="13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71 </a:t>
            </a:r>
            <a:r>
              <a:rPr lang="ru-RU" sz="1300" b="1" dirty="0">
                <a:solidFill>
                  <a:prstClr val="black"/>
                </a:solidFill>
                <a:latin typeface="Calibri" pitchFamily="34" charset="0"/>
              </a:rPr>
              <a:t>млн.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тонн, а </a:t>
            </a:r>
            <a:r>
              <a:rPr lang="ru-RU" sz="1300" b="1" dirty="0">
                <a:solidFill>
                  <a:prstClr val="black"/>
                </a:solidFill>
                <a:latin typeface="Calibri" pitchFamily="34" charset="0"/>
              </a:rPr>
              <a:t>с учетом сокрытий зерна со списанных в результате засухи площадей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 - около 75 млн.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т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онн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300" b="1" dirty="0">
                <a:solidFill>
                  <a:prstClr val="black"/>
                </a:solidFill>
                <a:latin typeface="Calibri" pitchFamily="34" charset="0"/>
              </a:rPr>
              <a:t>(в сезоне 2011/2012г. – 94,2 млн. тонн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r>
              <a:rPr lang="en-US" sz="1300" b="1" dirty="0" smtClean="0">
                <a:solidFill>
                  <a:prstClr val="black"/>
                </a:solidFill>
                <a:latin typeface="Calibri" pitchFamily="34" charset="0"/>
              </a:rPr>
              <a:t>;</a:t>
            </a:r>
            <a:endParaRPr lang="ru-RU" sz="1300" b="1" dirty="0">
              <a:solidFill>
                <a:prstClr val="black"/>
              </a:solidFill>
              <a:latin typeface="Calibri" pitchFamily="34" charset="0"/>
            </a:endParaRPr>
          </a:p>
          <a:p>
            <a:pPr marL="180975" lvl="0" indent="-180975">
              <a:spcAft>
                <a:spcPts val="0"/>
              </a:spcAft>
              <a:buFont typeface="Wingdings" pitchFamily="2" charset="2"/>
              <a:buChar char="§"/>
            </a:pPr>
            <a:r>
              <a:rPr lang="ru-RU" sz="1300" b="1" dirty="0">
                <a:solidFill>
                  <a:prstClr val="black"/>
                </a:solidFill>
                <a:latin typeface="Calibri" pitchFamily="34" charset="0"/>
              </a:rPr>
              <a:t>Экспорт в сезоне 2012/2013г.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составит около 14,6 </a:t>
            </a:r>
            <a:r>
              <a:rPr lang="ru-RU" sz="1300" b="1" dirty="0">
                <a:solidFill>
                  <a:prstClr val="black"/>
                </a:solidFill>
                <a:latin typeface="Calibri" pitchFamily="34" charset="0"/>
              </a:rPr>
              <a:t>млн. тонн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зерна и более, включая  горох  </a:t>
            </a:r>
            <a:r>
              <a:rPr lang="ru-RU" sz="1300" b="1" dirty="0">
                <a:solidFill>
                  <a:prstClr val="black"/>
                </a:solidFill>
                <a:latin typeface="Calibri" pitchFamily="34" charset="0"/>
              </a:rPr>
              <a:t>(в сезоне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2011/2012г</a:t>
            </a:r>
            <a:r>
              <a:rPr lang="ru-RU" sz="1300" b="1" dirty="0">
                <a:solidFill>
                  <a:prstClr val="black"/>
                </a:solidFill>
                <a:latin typeface="Calibri" pitchFamily="34" charset="0"/>
              </a:rPr>
              <a:t>. – 28,2 млн. тонн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r>
              <a:rPr lang="en-US" sz="1300" b="1" dirty="0" smtClean="0">
                <a:solidFill>
                  <a:prstClr val="black"/>
                </a:solidFill>
                <a:latin typeface="Calibri" pitchFamily="34" charset="0"/>
              </a:rPr>
              <a:t>;</a:t>
            </a:r>
            <a:endParaRPr lang="ru-RU" sz="13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180975" lvl="0" indent="-180975">
              <a:spcAft>
                <a:spcPts val="0"/>
              </a:spcAft>
              <a:buFont typeface="Wingdings" pitchFamily="2" charset="2"/>
              <a:buChar char="§"/>
            </a:pP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Сокращение потребления зерна с 69,1 млн. тонн до 67,3 млн. тонн. Рост импорта зерна с 1 млн. тонн 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в сезоне 2011/2012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до 2 млн. тонн, в основном за счет пшеницы и муки, возможно, кукурузы. Рост поставок импортного соевого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шрота</a:t>
            </a:r>
            <a:r>
              <a:rPr lang="en-US" sz="1300" b="1" dirty="0" smtClean="0">
                <a:solidFill>
                  <a:prstClr val="black"/>
                </a:solidFill>
                <a:latin typeface="Calibri" pitchFamily="34" charset="0"/>
              </a:rPr>
              <a:t>;</a:t>
            </a:r>
            <a:endParaRPr lang="ru-RU" sz="1300" b="1" dirty="0">
              <a:solidFill>
                <a:prstClr val="black"/>
              </a:solidFill>
              <a:latin typeface="Calibri" pitchFamily="34" charset="0"/>
            </a:endParaRPr>
          </a:p>
          <a:p>
            <a:pPr marL="180975" lvl="0" indent="-180975">
              <a:spcAft>
                <a:spcPts val="0"/>
              </a:spcAft>
              <a:buFont typeface="Wingdings" pitchFamily="2" charset="2"/>
              <a:buChar char="§"/>
            </a:pPr>
            <a:r>
              <a:rPr lang="ru-RU" sz="1300" b="1" dirty="0">
                <a:solidFill>
                  <a:prstClr val="black"/>
                </a:solidFill>
                <a:latin typeface="Calibri" pitchFamily="34" charset="0"/>
              </a:rPr>
              <a:t>Запасы на начало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сезона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2012/2013г.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-  15 </a:t>
            </a:r>
            <a:r>
              <a:rPr lang="ru-RU" sz="1300" b="1" dirty="0">
                <a:solidFill>
                  <a:prstClr val="black"/>
                </a:solidFill>
                <a:latin typeface="Calibri" pitchFamily="34" charset="0"/>
              </a:rPr>
              <a:t>млн.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тонн, </a:t>
            </a:r>
            <a:r>
              <a:rPr lang="ru-RU" sz="1300" b="1" dirty="0">
                <a:solidFill>
                  <a:prstClr val="black"/>
                </a:solidFill>
                <a:latin typeface="Calibri" pitchFamily="34" charset="0"/>
              </a:rPr>
              <a:t>снижение к концу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сезона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2012/2013г. -  </a:t>
            </a:r>
            <a:r>
              <a:rPr lang="ru-RU" sz="1300" b="1" dirty="0">
                <a:solidFill>
                  <a:prstClr val="black"/>
                </a:solidFill>
                <a:latin typeface="Calibri" pitchFamily="34" charset="0"/>
              </a:rPr>
              <a:t>до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10,3 </a:t>
            </a:r>
            <a:r>
              <a:rPr lang="ru-RU" sz="1300" b="1" dirty="0">
                <a:solidFill>
                  <a:prstClr val="black"/>
                </a:solidFill>
                <a:latin typeface="Calibri" pitchFamily="34" charset="0"/>
              </a:rPr>
              <a:t>млн. </a:t>
            </a:r>
            <a:r>
              <a:rPr lang="ru-RU" sz="1300" b="1" dirty="0" smtClean="0">
                <a:solidFill>
                  <a:prstClr val="black"/>
                </a:solidFill>
                <a:latin typeface="Calibri" pitchFamily="34" charset="0"/>
              </a:rPr>
              <a:t>тонн.</a:t>
            </a:r>
            <a:endParaRPr lang="ru-RU" sz="13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965101"/>
              </p:ext>
            </p:extLst>
          </p:nvPr>
        </p:nvGraphicFramePr>
        <p:xfrm>
          <a:off x="323528" y="1160748"/>
          <a:ext cx="8034660" cy="400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1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4"/>
          <p:cNvSpPr txBox="1">
            <a:spLocks noChangeArrowheads="1"/>
          </p:cNvSpPr>
          <p:nvPr/>
        </p:nvSpPr>
        <p:spPr bwMode="auto">
          <a:xfrm>
            <a:off x="971600" y="116632"/>
            <a:ext cx="7354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Динамика экспорта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зерна в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2008/2009 - 2012/2013г.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65338"/>
            <a:ext cx="8604448" cy="1292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300" b="1" dirty="0" smtClean="0">
                <a:latin typeface="+mn-lt"/>
                <a:cs typeface="Arial" pitchFamily="34" charset="0"/>
              </a:rPr>
              <a:t>Оценка экспорта зерна из России по итогам июля-ноября 2012 года 11,9 млн. тонн, в том числе пшеницы –9,1   млн. тонн, ячменя – 1,4 млн. тонн, кукурузы –  745 тыс. </a:t>
            </a:r>
            <a:r>
              <a:rPr lang="ru-RU" sz="1300" b="1" dirty="0">
                <a:latin typeface="+mn-lt"/>
                <a:cs typeface="Arial" pitchFamily="34" charset="0"/>
              </a:rPr>
              <a:t>т</a:t>
            </a:r>
            <a:r>
              <a:rPr lang="ru-RU" sz="1300" b="1" dirty="0" smtClean="0">
                <a:latin typeface="+mn-lt"/>
                <a:cs typeface="Arial" pitchFamily="34" charset="0"/>
              </a:rPr>
              <a:t>онн</a:t>
            </a:r>
            <a:r>
              <a:rPr lang="en-US" sz="1300" b="1" dirty="0" smtClean="0">
                <a:latin typeface="+mn-lt"/>
                <a:cs typeface="Arial" pitchFamily="34" charset="0"/>
              </a:rPr>
              <a:t>;</a:t>
            </a:r>
            <a:endParaRPr lang="ru-RU" sz="1300" b="1" dirty="0" smtClean="0">
              <a:latin typeface="+mn-lt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300" b="1" dirty="0" smtClean="0">
                <a:latin typeface="+mn-lt"/>
                <a:cs typeface="Arial" pitchFamily="34" charset="0"/>
              </a:rPr>
              <a:t>В ноябре 2012 г. экспорт может снизится до 1,55 млн. тонн, в декабре 2012 года – 0,7-0,8 млн. </a:t>
            </a:r>
            <a:r>
              <a:rPr lang="ru-RU" sz="1300" b="1" dirty="0">
                <a:latin typeface="+mn-lt"/>
                <a:cs typeface="Arial" pitchFamily="34" charset="0"/>
              </a:rPr>
              <a:t>т</a:t>
            </a:r>
            <a:r>
              <a:rPr lang="ru-RU" sz="1300" b="1" dirty="0" smtClean="0">
                <a:latin typeface="+mn-lt"/>
                <a:cs typeface="Arial" pitchFamily="34" charset="0"/>
              </a:rPr>
              <a:t>онн</a:t>
            </a:r>
            <a:r>
              <a:rPr lang="en-US" sz="1300" b="1" dirty="0" smtClean="0">
                <a:latin typeface="+mn-lt"/>
                <a:cs typeface="Arial" pitchFamily="34" charset="0"/>
              </a:rPr>
              <a:t>;</a:t>
            </a:r>
            <a:endParaRPr lang="ru-RU" sz="1300" b="1" dirty="0" smtClean="0">
              <a:latin typeface="+mn-lt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300" b="1" dirty="0" smtClean="0">
                <a:latin typeface="+mn-lt"/>
                <a:cs typeface="Arial" pitchFamily="34" charset="0"/>
              </a:rPr>
              <a:t>Всего до конца календарного 2012 года может быть вывезено около 13 млн. тонн зерна и гороха, в том числе пшеницы – около 9,4 млн. тонн, ячменя – 2 млн. тонн, кукурузы – около 1 млн. тонн. Во второй половине сезона будет вывозиться в основном кукуруза, экспорт которой  может достичь 1,9 млн. тонн.</a:t>
            </a:r>
          </a:p>
        </p:txBody>
      </p:sp>
      <p:sp>
        <p:nvSpPr>
          <p:cNvPr id="40964" name="Прямоугольник 7"/>
          <p:cNvSpPr>
            <a:spLocks noChangeArrowheads="1"/>
          </p:cNvSpPr>
          <p:nvPr/>
        </p:nvSpPr>
        <p:spPr bwMode="auto">
          <a:xfrm>
            <a:off x="31750" y="65088"/>
            <a:ext cx="10779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endParaRPr lang="ru-RU" sz="1400" b="1">
              <a:solidFill>
                <a:srgbClr val="7D7D7D"/>
              </a:solidFill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600" b="1">
              <a:solidFill>
                <a:srgbClr val="7D7D7D"/>
              </a:solidFill>
              <a:latin typeface="Calibri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131081"/>
              </p:ext>
            </p:extLst>
          </p:nvPr>
        </p:nvGraphicFramePr>
        <p:xfrm>
          <a:off x="251520" y="1556792"/>
          <a:ext cx="807496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1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899592" y="116632"/>
            <a:ext cx="7786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Прогноз железнодорожных перевозок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зерна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в России</a:t>
            </a:r>
          </a:p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в сезоне  2012/13 (июль-июнь)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8916" name="Прямоугольник 7"/>
          <p:cNvSpPr>
            <a:spLocks noChangeArrowheads="1"/>
          </p:cNvSpPr>
          <p:nvPr/>
        </p:nvSpPr>
        <p:spPr bwMode="auto">
          <a:xfrm>
            <a:off x="31750" y="65088"/>
            <a:ext cx="10779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endParaRPr lang="ru-RU" sz="1400" b="1">
              <a:solidFill>
                <a:srgbClr val="7D7D7D"/>
              </a:solidFill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600" b="1">
              <a:solidFill>
                <a:srgbClr val="7D7D7D"/>
              </a:solidFill>
              <a:latin typeface="Calibri" pitchFamily="34" charset="0"/>
            </a:endParaRPr>
          </a:p>
        </p:txBody>
      </p:sp>
      <p:sp>
        <p:nvSpPr>
          <p:cNvPr id="38920" name="TextBox 11"/>
          <p:cNvSpPr txBox="1">
            <a:spLocks noChangeArrowheads="1"/>
          </p:cNvSpPr>
          <p:nvPr/>
        </p:nvSpPr>
        <p:spPr bwMode="auto">
          <a:xfrm>
            <a:off x="16403" y="5356914"/>
            <a:ext cx="8604448" cy="14927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ru-RU" sz="1300" b="1" dirty="0">
                <a:latin typeface="Calibri" pitchFamily="34" charset="0"/>
              </a:rPr>
              <a:t>В </a:t>
            </a:r>
            <a:r>
              <a:rPr lang="ru-RU" sz="1300" b="1" dirty="0" smtClean="0">
                <a:latin typeface="Calibri" pitchFamily="34" charset="0"/>
              </a:rPr>
              <a:t>2011/2012г.  </a:t>
            </a:r>
            <a:r>
              <a:rPr lang="ru-RU" sz="1300" b="1" dirty="0">
                <a:latin typeface="Calibri" pitchFamily="34" charset="0"/>
              </a:rPr>
              <a:t>удалось нарастить объемы перевозок зерна до докризисных </a:t>
            </a:r>
            <a:r>
              <a:rPr lang="ru-RU" sz="1300" b="1" dirty="0" smtClean="0">
                <a:latin typeface="Calibri" pitchFamily="34" charset="0"/>
              </a:rPr>
              <a:t>значений.</a:t>
            </a:r>
            <a:endParaRPr lang="ru-RU" sz="1300" b="1" dirty="0">
              <a:latin typeface="Calibri" pitchFamily="34" charset="0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ru-RU" sz="1300" b="1" dirty="0">
                <a:latin typeface="Calibri" pitchFamily="34" charset="0"/>
              </a:rPr>
              <a:t>В сезоне 2012/2013г. суммарные железнодорожных перевозок зерна могут сократиться с 24,5 до </a:t>
            </a:r>
            <a:r>
              <a:rPr lang="ru-RU" sz="1300" b="1" dirty="0" smtClean="0">
                <a:latin typeface="Calibri" pitchFamily="34" charset="0"/>
              </a:rPr>
              <a:t>16,1 </a:t>
            </a:r>
            <a:r>
              <a:rPr lang="ru-RU" sz="1300" b="1" dirty="0">
                <a:latin typeface="Calibri" pitchFamily="34" charset="0"/>
              </a:rPr>
              <a:t>млн. тонн или </a:t>
            </a:r>
            <a:r>
              <a:rPr lang="ru-RU" sz="1300" b="1" dirty="0" smtClean="0">
                <a:latin typeface="Calibri" pitchFamily="34" charset="0"/>
              </a:rPr>
              <a:t>на </a:t>
            </a:r>
            <a:r>
              <a:rPr lang="ru-RU" sz="1300" b="1" dirty="0" smtClean="0">
                <a:latin typeface="Calibri" pitchFamily="34" charset="0"/>
              </a:rPr>
              <a:t>треть</a:t>
            </a:r>
            <a:r>
              <a:rPr lang="en-US" sz="1300" b="1" dirty="0" smtClean="0">
                <a:latin typeface="Calibri" pitchFamily="34" charset="0"/>
              </a:rPr>
              <a:t>;</a:t>
            </a:r>
            <a:endParaRPr lang="ru-RU" sz="1300" b="1" dirty="0">
              <a:latin typeface="Calibri" pitchFamily="34" charset="0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ru-RU" sz="1300" b="1" dirty="0">
                <a:latin typeface="Calibri" pitchFamily="34" charset="0"/>
              </a:rPr>
              <a:t>Сокращение объема произойдет, в первую очередь, за счет экспорта - с 11,3 до  млн. тонн до </a:t>
            </a:r>
            <a:r>
              <a:rPr lang="ru-RU" sz="1300" b="1" dirty="0" smtClean="0">
                <a:latin typeface="Calibri" pitchFamily="34" charset="0"/>
              </a:rPr>
              <a:t>4,5  </a:t>
            </a:r>
            <a:r>
              <a:rPr lang="ru-RU" sz="1300" b="1" dirty="0">
                <a:latin typeface="Calibri" pitchFamily="34" charset="0"/>
              </a:rPr>
              <a:t>млн. тонн и транзита – с 4,8 до </a:t>
            </a:r>
            <a:r>
              <a:rPr lang="en-US" sz="1300" b="1" dirty="0" smtClean="0">
                <a:latin typeface="Calibri" pitchFamily="34" charset="0"/>
              </a:rPr>
              <a:t>1,7-2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>
                <a:latin typeface="Calibri" pitchFamily="34" charset="0"/>
              </a:rPr>
              <a:t>млн. </a:t>
            </a:r>
            <a:r>
              <a:rPr lang="ru-RU" sz="1300" b="1" dirty="0" smtClean="0">
                <a:latin typeface="Calibri" pitchFamily="34" charset="0"/>
              </a:rPr>
              <a:t>тонн по причине сокращения валового сбора в Казахстане более, чем в два </a:t>
            </a:r>
            <a:r>
              <a:rPr lang="ru-RU" sz="1300" b="1" dirty="0" smtClean="0">
                <a:latin typeface="Calibri" pitchFamily="34" charset="0"/>
              </a:rPr>
              <a:t>раза</a:t>
            </a:r>
            <a:r>
              <a:rPr lang="en-US" sz="1300" b="1" dirty="0" smtClean="0">
                <a:latin typeface="Calibri" pitchFamily="34" charset="0"/>
              </a:rPr>
              <a:t>;</a:t>
            </a:r>
            <a:r>
              <a:rPr lang="ru-RU" sz="1300" b="1" dirty="0" smtClean="0">
                <a:latin typeface="Calibri" pitchFamily="34" charset="0"/>
              </a:rPr>
              <a:t> </a:t>
            </a:r>
            <a:endParaRPr lang="ru-RU" sz="1300" b="1" dirty="0">
              <a:latin typeface="Calibri" pitchFamily="34" charset="0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ru-RU" sz="1300" b="1" dirty="0">
                <a:latin typeface="Calibri" pitchFamily="34" charset="0"/>
              </a:rPr>
              <a:t>Во внутренних перевозках зерна ожидается </a:t>
            </a:r>
            <a:r>
              <a:rPr lang="ru-RU" sz="1300" b="1" dirty="0" smtClean="0">
                <a:latin typeface="Calibri" pitchFamily="34" charset="0"/>
              </a:rPr>
              <a:t>рост </a:t>
            </a:r>
            <a:r>
              <a:rPr lang="ru-RU" sz="1300" b="1" dirty="0">
                <a:latin typeface="Calibri" pitchFamily="34" charset="0"/>
              </a:rPr>
              <a:t>ЖД перевозок - с 7,4 до </a:t>
            </a:r>
            <a:r>
              <a:rPr lang="ru-RU" sz="1300" b="1" dirty="0" smtClean="0">
                <a:latin typeface="Calibri" pitchFamily="34" charset="0"/>
              </a:rPr>
              <a:t>8 </a:t>
            </a:r>
            <a:r>
              <a:rPr lang="ru-RU" sz="1300" b="1" dirty="0">
                <a:latin typeface="Calibri" pitchFamily="34" charset="0"/>
              </a:rPr>
              <a:t>млн. </a:t>
            </a:r>
            <a:r>
              <a:rPr lang="ru-RU" sz="1300" b="1" dirty="0">
                <a:latin typeface="Calibri" pitchFamily="34" charset="0"/>
              </a:rPr>
              <a:t>т</a:t>
            </a:r>
            <a:r>
              <a:rPr lang="ru-RU" sz="1300" b="1" dirty="0" smtClean="0">
                <a:latin typeface="Calibri" pitchFamily="34" charset="0"/>
              </a:rPr>
              <a:t>онн</a:t>
            </a:r>
            <a:r>
              <a:rPr lang="en-US" sz="1300" b="1" dirty="0" smtClean="0">
                <a:latin typeface="Calibri" pitchFamily="34" charset="0"/>
              </a:rPr>
              <a:t>;</a:t>
            </a:r>
            <a:endParaRPr lang="ru-RU" sz="1300" b="1" dirty="0" smtClean="0">
              <a:latin typeface="Calibri" pitchFamily="34" charset="0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ru-RU" sz="1300" b="1" dirty="0" smtClean="0">
                <a:latin typeface="Calibri" pitchFamily="34" charset="0"/>
              </a:rPr>
              <a:t>Импортные </a:t>
            </a:r>
            <a:r>
              <a:rPr lang="ru-RU" sz="1300" b="1" dirty="0">
                <a:latin typeface="Calibri" pitchFamily="34" charset="0"/>
              </a:rPr>
              <a:t>перевозки могут вырасти с 0,96 до </a:t>
            </a:r>
            <a:r>
              <a:rPr lang="ru-RU" sz="1300" b="1" dirty="0" smtClean="0">
                <a:latin typeface="Calibri" pitchFamily="34" charset="0"/>
              </a:rPr>
              <a:t>1,8-2 млн</a:t>
            </a:r>
            <a:r>
              <a:rPr lang="ru-RU" sz="1300" b="1" dirty="0">
                <a:latin typeface="Calibri" pitchFamily="34" charset="0"/>
              </a:rPr>
              <a:t>. </a:t>
            </a:r>
            <a:r>
              <a:rPr lang="ru-RU" sz="1300" b="1" dirty="0" smtClean="0">
                <a:latin typeface="Calibri" pitchFamily="34" charset="0"/>
              </a:rPr>
              <a:t>тонн</a:t>
            </a:r>
            <a:r>
              <a:rPr lang="ru-RU" sz="1300" b="1" dirty="0" smtClean="0">
                <a:latin typeface="Calibri" pitchFamily="34" charset="0"/>
              </a:rPr>
              <a:t>.</a:t>
            </a:r>
            <a:endParaRPr lang="ru-RU" sz="1300" b="1" dirty="0">
              <a:latin typeface="Calibri" pitchFamily="34" charset="0"/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130550"/>
              </p:ext>
            </p:extLst>
          </p:nvPr>
        </p:nvGraphicFramePr>
        <p:xfrm>
          <a:off x="536523" y="1340768"/>
          <a:ext cx="7555717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83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971600" y="152370"/>
            <a:ext cx="7272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000" b="1" dirty="0" smtClean="0">
                <a:solidFill>
                  <a:srgbClr val="7D7D7D"/>
                </a:solidFill>
                <a:latin typeface="Calibri" pitchFamily="34" charset="0"/>
              </a:rPr>
              <a:t>Парк вагонов-зерновозов в России</a:t>
            </a:r>
            <a:endParaRPr lang="ru-RU" sz="2000" b="1" dirty="0">
              <a:solidFill>
                <a:srgbClr val="7D7D7D"/>
              </a:solidFill>
              <a:latin typeface="Calibri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500563" y="1826672"/>
            <a:ext cx="3643312" cy="469359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400" b="1" dirty="0" smtClean="0">
                <a:latin typeface="+mn-lt"/>
                <a:cs typeface="Times New Roman" pitchFamily="18" charset="0"/>
              </a:rPr>
              <a:t>Частные </a:t>
            </a:r>
            <a:r>
              <a:rPr lang="ru-RU" sz="1400" b="1" dirty="0">
                <a:latin typeface="+mn-lt"/>
                <a:cs typeface="Times New Roman" pitchFamily="18" charset="0"/>
              </a:rPr>
              <a:t>операторы на </a:t>
            </a:r>
            <a:r>
              <a:rPr lang="ru-RU" sz="1400" b="1" dirty="0" smtClean="0">
                <a:latin typeface="+mn-lt"/>
                <a:cs typeface="Times New Roman" pitchFamily="18" charset="0"/>
              </a:rPr>
              <a:t>октябрь 2012 года</a:t>
            </a:r>
            <a:r>
              <a:rPr lang="ru-RU" sz="1400" b="1" dirty="0">
                <a:latin typeface="+mn-lt"/>
                <a:cs typeface="Times New Roman" pitchFamily="18" charset="0"/>
              </a:rPr>
              <a:t>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050" dirty="0"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44036" name="Прямоугольник 16"/>
          <p:cNvSpPr>
            <a:spLocks noChangeArrowheads="1"/>
          </p:cNvSpPr>
          <p:nvPr/>
        </p:nvSpPr>
        <p:spPr bwMode="auto">
          <a:xfrm>
            <a:off x="31750" y="65088"/>
            <a:ext cx="11826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endParaRPr lang="ru-RU" sz="1400" b="1">
              <a:solidFill>
                <a:srgbClr val="7D7D7D"/>
              </a:solidFill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600" b="1">
              <a:solidFill>
                <a:srgbClr val="7D7D7D"/>
              </a:solidFill>
              <a:latin typeface="Calibri" pitchFamily="34" charset="0"/>
            </a:endParaRPr>
          </a:p>
        </p:txBody>
      </p:sp>
      <p:sp>
        <p:nvSpPr>
          <p:cNvPr id="44037" name="Прямоугольник 17"/>
          <p:cNvSpPr>
            <a:spLocks noChangeArrowheads="1"/>
          </p:cNvSpPr>
          <p:nvPr/>
        </p:nvSpPr>
        <p:spPr bwMode="auto">
          <a:xfrm>
            <a:off x="323528" y="1412776"/>
            <a:ext cx="338405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/>
            <a:r>
              <a:rPr lang="ru-RU" sz="1600" dirty="0" smtClean="0">
                <a:latin typeface="Calibri" pitchFamily="34" charset="0"/>
              </a:rPr>
              <a:t>По состоянию на 1 октября 2012 года парк вагонов-зерновозов в России насчитывает 37,4 тыс. </a:t>
            </a:r>
            <a:r>
              <a:rPr lang="ru-RU" sz="1600" dirty="0">
                <a:latin typeface="Calibri" pitchFamily="34" charset="0"/>
              </a:rPr>
              <a:t>единиц</a:t>
            </a:r>
            <a:r>
              <a:rPr lang="ru-RU" sz="1600" dirty="0" smtClean="0">
                <a:latin typeface="Calibri" pitchFamily="34" charset="0"/>
              </a:rPr>
              <a:t>. Еще три года назад парк не превышал 30 тысяч вагонов-зерновозов. Под </a:t>
            </a:r>
            <a:r>
              <a:rPr lang="ru-RU" sz="1600" dirty="0">
                <a:latin typeface="Calibri" pitchFamily="34" charset="0"/>
              </a:rPr>
              <a:t>управлением ГК «Русагротранс» находятся </a:t>
            </a:r>
            <a:r>
              <a:rPr lang="ru-RU" sz="1600" dirty="0" smtClean="0">
                <a:latin typeface="Calibri" pitchFamily="34" charset="0"/>
              </a:rPr>
              <a:t>31,7 тысяч вагонов, что составляет 85</a:t>
            </a:r>
            <a:r>
              <a:rPr lang="ru-RU" sz="1600" dirty="0">
                <a:latin typeface="Calibri" pitchFamily="34" charset="0"/>
              </a:rPr>
              <a:t>% рабочего парка РФ</a:t>
            </a:r>
            <a:r>
              <a:rPr lang="ru-RU" sz="1600" dirty="0" smtClean="0">
                <a:latin typeface="Calibri" pitchFamily="34" charset="0"/>
              </a:rPr>
              <a:t>)</a:t>
            </a:r>
          </a:p>
          <a:p>
            <a:pPr indent="358775" algn="just"/>
            <a:r>
              <a:rPr lang="ru-RU" sz="1600" dirty="0" smtClean="0">
                <a:latin typeface="Calibri" pitchFamily="34" charset="0"/>
              </a:rPr>
              <a:t>Продолжает формироваться конкурентная среда с равными условиями работы для всех компаний-операторов. На экспортном, транзитном и внутреннем направлениях действуют независимые операторы, не входящие в </a:t>
            </a:r>
            <a:r>
              <a:rPr lang="ru-RU" sz="1600" dirty="0">
                <a:latin typeface="Calibri" pitchFamily="34" charset="0"/>
              </a:rPr>
              <a:t>группу ЗАО «Русагротранс», общим количеством </a:t>
            </a:r>
            <a:r>
              <a:rPr lang="ru-RU" sz="1600" b="1" dirty="0" smtClean="0">
                <a:latin typeface="Calibri" pitchFamily="34" charset="0"/>
              </a:rPr>
              <a:t>5,7 </a:t>
            </a:r>
            <a:r>
              <a:rPr lang="ru-RU" sz="1600" b="1" dirty="0">
                <a:latin typeface="Calibri" pitchFamily="34" charset="0"/>
              </a:rPr>
              <a:t>тыс. вагонов-зерновозов</a:t>
            </a:r>
            <a:r>
              <a:rPr lang="ru-RU" sz="1600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308873"/>
              </p:ext>
            </p:extLst>
          </p:nvPr>
        </p:nvGraphicFramePr>
        <p:xfrm>
          <a:off x="4067944" y="2204864"/>
          <a:ext cx="4464496" cy="318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09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467544" y="65088"/>
            <a:ext cx="81529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Волатильность и сезонность железнодорожных перевозок зерна </a:t>
            </a:r>
          </a:p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в 2008-2013гг.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8916" name="Прямоугольник 7"/>
          <p:cNvSpPr>
            <a:spLocks noChangeArrowheads="1"/>
          </p:cNvSpPr>
          <p:nvPr/>
        </p:nvSpPr>
        <p:spPr bwMode="auto">
          <a:xfrm>
            <a:off x="31750" y="65088"/>
            <a:ext cx="10779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endParaRPr lang="ru-RU" sz="1400" b="1">
              <a:solidFill>
                <a:srgbClr val="7D7D7D"/>
              </a:solidFill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600" b="1">
              <a:solidFill>
                <a:srgbClr val="7D7D7D"/>
              </a:solidFill>
              <a:latin typeface="Calibri" pitchFamily="34" charset="0"/>
            </a:endParaRPr>
          </a:p>
        </p:txBody>
      </p:sp>
      <p:sp>
        <p:nvSpPr>
          <p:cNvPr id="38920" name="TextBox 11"/>
          <p:cNvSpPr txBox="1">
            <a:spLocks noChangeArrowheads="1"/>
          </p:cNvSpPr>
          <p:nvPr/>
        </p:nvSpPr>
        <p:spPr bwMode="auto">
          <a:xfrm>
            <a:off x="-3724" y="5750460"/>
            <a:ext cx="8604448" cy="109260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ru-RU" sz="1300" b="1" dirty="0" smtClean="0">
                <a:latin typeface="Calibri" pitchFamily="34" charset="0"/>
              </a:rPr>
              <a:t>В течение сезона минимальный месячный объем перевозок может опускаться до 0,8-1 млн. тонн и ниже,  а максимальный объем перевозок может превышать минимальный более, чем в два раза – свыше 2 млн. тонн</a:t>
            </a:r>
            <a:r>
              <a:rPr lang="en-US" sz="1300" b="1" dirty="0" smtClean="0">
                <a:latin typeface="Calibri" pitchFamily="34" charset="0"/>
              </a:rPr>
              <a:t>;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sz="1300" b="1" dirty="0" smtClean="0">
                <a:latin typeface="Calibri" pitchFamily="34" charset="0"/>
              </a:rPr>
              <a:t>Сезонность железнодорожных перевозок в 2008-2013гг. крайне изменчива. Наблюдаются существенное падения объемов в осенние месяцы, несмотря на поступление на рынок урожая, а также отсутствие роста перевозок в весенние месяцы, несмотря на увеличение спроса</a:t>
            </a:r>
            <a:r>
              <a:rPr lang="en-US" sz="1300" b="1" dirty="0" smtClean="0">
                <a:latin typeface="Calibri" pitchFamily="34" charset="0"/>
              </a:rPr>
              <a:t>;</a:t>
            </a:r>
            <a:endParaRPr lang="ru-RU" sz="1300" b="1" dirty="0">
              <a:latin typeface="Calibri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604128"/>
              </p:ext>
            </p:extLst>
          </p:nvPr>
        </p:nvGraphicFramePr>
        <p:xfrm>
          <a:off x="467544" y="1469231"/>
          <a:ext cx="7814443" cy="391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51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1120922" y="230188"/>
            <a:ext cx="6768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Рынок зерна в 2008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2013г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г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8916" name="Прямоугольник 7"/>
          <p:cNvSpPr>
            <a:spLocks noChangeArrowheads="1"/>
          </p:cNvSpPr>
          <p:nvPr/>
        </p:nvSpPr>
        <p:spPr bwMode="auto">
          <a:xfrm>
            <a:off x="31750" y="65088"/>
            <a:ext cx="10779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endParaRPr lang="ru-RU" sz="1400" b="1">
              <a:solidFill>
                <a:srgbClr val="7D7D7D"/>
              </a:solidFill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600" b="1">
              <a:solidFill>
                <a:srgbClr val="7D7D7D"/>
              </a:solidFill>
              <a:latin typeface="Calibri" pitchFamily="34" charset="0"/>
            </a:endParaRPr>
          </a:p>
        </p:txBody>
      </p:sp>
      <p:sp>
        <p:nvSpPr>
          <p:cNvPr id="38919" name="TextBox 9"/>
          <p:cNvSpPr txBox="1">
            <a:spLocks noChangeArrowheads="1"/>
          </p:cNvSpPr>
          <p:nvPr/>
        </p:nvSpPr>
        <p:spPr bwMode="auto">
          <a:xfrm>
            <a:off x="450015" y="1412776"/>
            <a:ext cx="7704856" cy="482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+mj-lt"/>
              </a:rPr>
              <a:t>Значительные </a:t>
            </a:r>
            <a:r>
              <a:rPr lang="ru-RU" dirty="0">
                <a:latin typeface="+mj-lt"/>
              </a:rPr>
              <a:t>колебания объемов валового сбора, переходящих запасов и экспортного </a:t>
            </a:r>
            <a:r>
              <a:rPr lang="ru-RU" dirty="0" smtClean="0">
                <a:latin typeface="+mj-lt"/>
              </a:rPr>
              <a:t>потенциала;</a:t>
            </a:r>
          </a:p>
          <a:p>
            <a:pPr marL="266700" indent="-266700" algn="just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>
                <a:latin typeface="+mj-lt"/>
              </a:rPr>
              <a:t>Нестабильность валовых сборов в региональном </a:t>
            </a:r>
            <a:r>
              <a:rPr lang="ru-RU" dirty="0" smtClean="0">
                <a:latin typeface="+mj-lt"/>
              </a:rPr>
              <a:t>разрезе и, соответственно, значительные </a:t>
            </a:r>
            <a:r>
              <a:rPr lang="ru-RU" dirty="0">
                <a:latin typeface="+mj-lt"/>
              </a:rPr>
              <a:t>колебания в направлениях </a:t>
            </a:r>
            <a:r>
              <a:rPr lang="ru-RU" dirty="0" smtClean="0">
                <a:latin typeface="+mj-lt"/>
              </a:rPr>
              <a:t>и объемах перемещения </a:t>
            </a:r>
            <a:r>
              <a:rPr lang="ru-RU" dirty="0">
                <a:latin typeface="+mj-lt"/>
              </a:rPr>
              <a:t>зерна от зернопроизводящих к зернопотреблящим регионам</a:t>
            </a:r>
            <a:r>
              <a:rPr lang="ru-RU" dirty="0" smtClean="0">
                <a:latin typeface="+mj-lt"/>
              </a:rPr>
              <a:t>;</a:t>
            </a:r>
          </a:p>
          <a:p>
            <a:pPr marL="266700" indent="-266700" algn="just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+mj-lt"/>
              </a:rPr>
              <a:t>Нестабильность </a:t>
            </a:r>
            <a:r>
              <a:rPr lang="ru-RU" dirty="0">
                <a:latin typeface="+mj-lt"/>
              </a:rPr>
              <a:t>перевозок зерна по железной дороге как по </a:t>
            </a:r>
            <a:r>
              <a:rPr lang="ru-RU" dirty="0" smtClean="0">
                <a:latin typeface="+mj-lt"/>
              </a:rPr>
              <a:t>объему </a:t>
            </a:r>
            <a:r>
              <a:rPr lang="ru-RU" dirty="0">
                <a:latin typeface="+mj-lt"/>
              </a:rPr>
              <a:t>так и по структуре перевозок</a:t>
            </a:r>
            <a:r>
              <a:rPr lang="ru-RU" dirty="0" smtClean="0">
                <a:latin typeface="+mj-lt"/>
              </a:rPr>
              <a:t>;</a:t>
            </a:r>
          </a:p>
          <a:p>
            <a:pPr marL="266700" indent="-266700" algn="just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>
                <a:latin typeface="+mj-lt"/>
              </a:rPr>
              <a:t>С</a:t>
            </a:r>
            <a:r>
              <a:rPr lang="ru-RU" dirty="0" smtClean="0">
                <a:latin typeface="+mj-lt"/>
              </a:rPr>
              <a:t>езонность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железнодорожных перевозок в 2008-2013гг. крайне изменчива</a:t>
            </a:r>
            <a:r>
              <a:rPr lang="en-US" dirty="0" smtClean="0">
                <a:latin typeface="+mj-lt"/>
              </a:rPr>
              <a:t>;</a:t>
            </a:r>
            <a:endParaRPr lang="ru-RU" dirty="0" smtClean="0">
              <a:latin typeface="+mj-lt"/>
            </a:endParaRPr>
          </a:p>
          <a:p>
            <a:pPr marL="266700" indent="-266700" algn="just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+mj-lt"/>
              </a:rPr>
              <a:t>Объемы перевозок в течении одного сезона могут отличаться более чем в два раза</a:t>
            </a:r>
            <a:r>
              <a:rPr lang="en-US" dirty="0" smtClean="0">
                <a:latin typeface="+mj-lt"/>
              </a:rPr>
              <a:t>;</a:t>
            </a:r>
          </a:p>
          <a:p>
            <a:pPr marL="361950" indent="-361950" algn="just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§"/>
            </a:pPr>
            <a:endParaRPr lang="en-US" dirty="0">
              <a:latin typeface="+mj-lt"/>
            </a:endParaRPr>
          </a:p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Планирование парка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?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20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832257" y="70677"/>
            <a:ext cx="7786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Парк вагонов-зерновозов и фактические перевозки зерна </a:t>
            </a:r>
          </a:p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в 2009-2013г.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8916" name="Прямоугольник 7"/>
          <p:cNvSpPr>
            <a:spLocks noChangeArrowheads="1"/>
          </p:cNvSpPr>
          <p:nvPr/>
        </p:nvSpPr>
        <p:spPr bwMode="auto">
          <a:xfrm>
            <a:off x="31750" y="65088"/>
            <a:ext cx="10779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endParaRPr lang="ru-RU" sz="1400" b="1">
              <a:solidFill>
                <a:srgbClr val="7D7D7D"/>
              </a:solidFill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600" b="1">
              <a:solidFill>
                <a:srgbClr val="7D7D7D"/>
              </a:solidFill>
              <a:latin typeface="Calibri" pitchFamily="34" charset="0"/>
            </a:endParaRPr>
          </a:p>
        </p:txBody>
      </p:sp>
      <p:sp>
        <p:nvSpPr>
          <p:cNvPr id="38920" name="TextBox 11"/>
          <p:cNvSpPr txBox="1">
            <a:spLocks noChangeArrowheads="1"/>
          </p:cNvSpPr>
          <p:nvPr/>
        </p:nvSpPr>
        <p:spPr bwMode="auto">
          <a:xfrm>
            <a:off x="0" y="5280061"/>
            <a:ext cx="8604448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ru-RU" sz="1200" b="1" dirty="0" smtClean="0">
                <a:latin typeface="Calibri" pitchFamily="34" charset="0"/>
              </a:rPr>
              <a:t>В последние годы парк существенно возрос  за счет приобретения новых вагонов-зерновозов  - </a:t>
            </a:r>
            <a:r>
              <a:rPr lang="en-US" sz="1200" b="1" dirty="0" smtClean="0">
                <a:latin typeface="Calibri" pitchFamily="34" charset="0"/>
              </a:rPr>
              <a:t>c </a:t>
            </a:r>
            <a:r>
              <a:rPr lang="ru-RU" sz="1200" b="1" dirty="0" smtClean="0">
                <a:latin typeface="Calibri" pitchFamily="34" charset="0"/>
              </a:rPr>
              <a:t>26 тыс. вагонов в сезоне 2009/2010 г. до  37, 5 тыс. вагонов к середине 2012г.</a:t>
            </a:r>
            <a:r>
              <a:rPr lang="en-US" sz="1200" b="1" dirty="0" smtClean="0">
                <a:latin typeface="Calibri" pitchFamily="34" charset="0"/>
              </a:rPr>
              <a:t>;</a:t>
            </a:r>
            <a:r>
              <a:rPr lang="ru-RU" sz="1200" b="1" dirty="0" smtClean="0">
                <a:latin typeface="Calibri" pitchFamily="34" charset="0"/>
              </a:rPr>
              <a:t> 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sz="1200" b="1" dirty="0">
                <a:latin typeface="Calibri" pitchFamily="34" charset="0"/>
              </a:rPr>
              <a:t>П</a:t>
            </a:r>
            <a:r>
              <a:rPr lang="ru-RU" sz="1200" b="1" dirty="0" smtClean="0">
                <a:latin typeface="Calibri" pitchFamily="34" charset="0"/>
              </a:rPr>
              <a:t>отенциальный ежемесячный объем перевозок зерна и схожих  с ни грузов  существенно превышал фактические объемы перевозок по причине существенной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потере погрузочного ресурса</a:t>
            </a:r>
            <a:r>
              <a:rPr lang="en-US" sz="1200" b="1" dirty="0" smtClean="0">
                <a:latin typeface="Calibri" pitchFamily="34" charset="0"/>
              </a:rPr>
              <a:t>;</a:t>
            </a:r>
            <a:endParaRPr lang="ru-RU" sz="1200" b="1" dirty="0" smtClean="0">
              <a:latin typeface="Calibri" pitchFamily="34" charset="0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ru-RU" sz="1200" b="1" dirty="0" smtClean="0">
                <a:latin typeface="Calibri" pitchFamily="34" charset="0"/>
              </a:rPr>
              <a:t>В сезоне 2010/2011г. при потенциале ежемесячного объема в 42, 30 тыс. вагоноотправок  - фактический  среднемесячный объем составил 28,2 тыс. вагоноотправок</a:t>
            </a:r>
            <a:r>
              <a:rPr lang="en-US" sz="1200" b="1" dirty="0" smtClean="0">
                <a:latin typeface="Calibri" pitchFamily="34" charset="0"/>
              </a:rPr>
              <a:t>;</a:t>
            </a:r>
            <a:endParaRPr lang="ru-RU" sz="1200" b="1" dirty="0" smtClean="0">
              <a:latin typeface="Calibri" pitchFamily="34" charset="0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ru-RU" sz="1200" b="1" dirty="0" smtClean="0">
                <a:latin typeface="Calibri" pitchFamily="34" charset="0"/>
              </a:rPr>
              <a:t>В сезоне 2011/2012г. потенциал составил 54,3 тыс. против фактически совершенных  47,2 тыс. вагоноотправок</a:t>
            </a:r>
            <a:r>
              <a:rPr lang="en-US" sz="1200" b="1" dirty="0" smtClean="0">
                <a:latin typeface="Calibri" pitchFamily="34" charset="0"/>
              </a:rPr>
              <a:t>;</a:t>
            </a:r>
            <a:endParaRPr lang="ru-RU" sz="1200" b="1" dirty="0" smtClean="0">
              <a:latin typeface="Calibri" pitchFamily="34" charset="0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ru-RU" sz="1200" b="1" dirty="0" smtClean="0">
                <a:latin typeface="Calibri" pitchFamily="34" charset="0"/>
              </a:rPr>
              <a:t>В начале текущего </a:t>
            </a:r>
            <a:r>
              <a:rPr lang="ru-RU" sz="1200" b="1" smtClean="0">
                <a:latin typeface="Calibri" pitchFamily="34" charset="0"/>
              </a:rPr>
              <a:t>сезона потенциал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ru-RU" sz="1200" b="1" dirty="0" smtClean="0">
                <a:latin typeface="Calibri" pitchFamily="34" charset="0"/>
              </a:rPr>
              <a:t>составляет уже 56,2 тыс. вагоноотправок в месяц.</a:t>
            </a:r>
            <a:endParaRPr lang="ru-RU" sz="1200" b="1" dirty="0">
              <a:latin typeface="Calibri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126367"/>
              </p:ext>
            </p:extLst>
          </p:nvPr>
        </p:nvGraphicFramePr>
        <p:xfrm>
          <a:off x="445542" y="1124744"/>
          <a:ext cx="7776863" cy="410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73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7"/>
          <p:cNvSpPr>
            <a:spLocks noChangeArrowheads="1"/>
          </p:cNvSpPr>
          <p:nvPr/>
        </p:nvSpPr>
        <p:spPr bwMode="auto">
          <a:xfrm>
            <a:off x="31750" y="65088"/>
            <a:ext cx="10779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endParaRPr lang="ru-RU" sz="1400" b="1">
              <a:solidFill>
                <a:srgbClr val="7D7D7D"/>
              </a:solidFill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600" b="1">
              <a:solidFill>
                <a:srgbClr val="7D7D7D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8454" y="5934471"/>
            <a:ext cx="509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Низкая консолидация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грузопотоков!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788972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500" dirty="0" smtClean="0">
                <a:latin typeface="+mn-lt"/>
              </a:rPr>
              <a:t>Начиная с 2008г. имеет </a:t>
            </a:r>
            <a:r>
              <a:rPr lang="ru-RU" sz="1500" dirty="0">
                <a:latin typeface="+mn-lt"/>
              </a:rPr>
              <a:t>место резкое снижение степени консолидации грузопотоков на рынке перевозок зерна. В большинстве регионов  России </a:t>
            </a:r>
            <a:r>
              <a:rPr lang="ru-RU" sz="1500" dirty="0" smtClean="0">
                <a:latin typeface="+mn-lt"/>
              </a:rPr>
              <a:t>основные </a:t>
            </a:r>
            <a:r>
              <a:rPr lang="ru-RU" sz="1500" dirty="0">
                <a:latin typeface="+mn-lt"/>
              </a:rPr>
              <a:t>объемы отгрузки зерна </a:t>
            </a:r>
            <a:r>
              <a:rPr lang="ru-RU" sz="1500" dirty="0" smtClean="0">
                <a:latin typeface="+mn-lt"/>
              </a:rPr>
              <a:t>производятся </a:t>
            </a:r>
            <a:r>
              <a:rPr lang="ru-RU" sz="1500" dirty="0">
                <a:latin typeface="+mn-lt"/>
              </a:rPr>
              <a:t>множеством отгрузочных точек (в том числе элеваторы, отгрузочные площадки, склады)  - по несколько на одну станцию. </a:t>
            </a:r>
          </a:p>
          <a:p>
            <a:pPr algn="just"/>
            <a:endParaRPr lang="ru-RU" sz="1500" dirty="0" smtClean="0">
              <a:latin typeface="+mn-lt"/>
            </a:endParaRPr>
          </a:p>
          <a:p>
            <a:pPr algn="just"/>
            <a:r>
              <a:rPr lang="ru-RU" sz="1500" u="sng" dirty="0" smtClean="0">
                <a:latin typeface="+mn-lt"/>
              </a:rPr>
              <a:t>Примеры:</a:t>
            </a:r>
            <a:endParaRPr lang="ru-RU" sz="1500" u="sng" dirty="0">
              <a:latin typeface="+mn-lt"/>
            </a:endParaRPr>
          </a:p>
          <a:p>
            <a:pPr algn="just"/>
            <a:endParaRPr lang="ru-RU" sz="1500" dirty="0" smtClean="0">
              <a:latin typeface="+mn-lt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Ставропольский  край. </a:t>
            </a:r>
            <a:r>
              <a:rPr lang="ru-RU" sz="1500" dirty="0" smtClean="0">
                <a:latin typeface="+mn-lt"/>
              </a:rPr>
              <a:t>На </a:t>
            </a:r>
            <a:r>
              <a:rPr lang="ru-RU" sz="1500" dirty="0">
                <a:latin typeface="+mn-lt"/>
              </a:rPr>
              <a:t>22 станции отгрузки приходится 141 точка </a:t>
            </a:r>
            <a:r>
              <a:rPr lang="ru-RU" sz="1500" dirty="0" smtClean="0">
                <a:latin typeface="+mn-lt"/>
              </a:rPr>
              <a:t>погрузки. </a:t>
            </a:r>
            <a:r>
              <a:rPr lang="ru-RU" sz="1500" dirty="0">
                <a:latin typeface="+mn-lt"/>
              </a:rPr>
              <a:t>Высокий объем отгрузок из Ставропольского края </a:t>
            </a:r>
            <a:r>
              <a:rPr lang="ru-RU" sz="1500" dirty="0" smtClean="0">
                <a:latin typeface="+mn-lt"/>
              </a:rPr>
              <a:t>обеспечивается </a:t>
            </a:r>
            <a:r>
              <a:rPr lang="ru-RU" sz="1500" dirty="0">
                <a:latin typeface="+mn-lt"/>
              </a:rPr>
              <a:t>огромным количеством погрузочных точек. Возможности по погрузке в среднем на одну точку составляют всего 14 вагонов (от 6 до 18) в </a:t>
            </a:r>
            <a:r>
              <a:rPr lang="ru-RU" sz="1500" dirty="0" smtClean="0">
                <a:latin typeface="+mn-lt"/>
              </a:rPr>
              <a:t>сутки</a:t>
            </a:r>
            <a:r>
              <a:rPr lang="en-US" sz="1500" dirty="0" smtClean="0">
                <a:latin typeface="+mn-lt"/>
              </a:rPr>
              <a:t>;</a:t>
            </a:r>
            <a:endParaRPr lang="ru-RU" sz="1500" dirty="0" smtClean="0">
              <a:latin typeface="+mn-lt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Краснодарский край. </a:t>
            </a:r>
            <a:r>
              <a:rPr lang="ru-RU" sz="1500" dirty="0" smtClean="0">
                <a:latin typeface="+mn-lt"/>
              </a:rPr>
              <a:t>На </a:t>
            </a:r>
            <a:r>
              <a:rPr lang="ru-RU" sz="1500" dirty="0">
                <a:latin typeface="+mn-lt"/>
              </a:rPr>
              <a:t>26 станций отгрузки приходится 88 точек </a:t>
            </a:r>
            <a:r>
              <a:rPr lang="ru-RU" sz="1500" dirty="0" smtClean="0">
                <a:latin typeface="+mn-lt"/>
              </a:rPr>
              <a:t>погрузки. 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В </a:t>
            </a:r>
            <a:r>
              <a:rPr lang="ru-RU" sz="1500" dirty="0">
                <a:latin typeface="+mn-lt"/>
              </a:rPr>
              <a:t>среднем на одну точку погрузки возможности по отгрузке составляют от 5 до 30 вагонов, в среднем- 13 вагонов в </a:t>
            </a:r>
            <a:r>
              <a:rPr lang="ru-RU" sz="1500" dirty="0" smtClean="0">
                <a:latin typeface="+mn-lt"/>
              </a:rPr>
              <a:t>сутки</a:t>
            </a:r>
            <a:r>
              <a:rPr lang="en-US" sz="1500" dirty="0" smtClean="0">
                <a:latin typeface="+mn-lt"/>
              </a:rPr>
              <a:t>;</a:t>
            </a:r>
            <a:endParaRPr lang="ru-RU" sz="1500" dirty="0" smtClean="0">
              <a:latin typeface="+mn-lt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Тамбовская область. </a:t>
            </a:r>
            <a:r>
              <a:rPr lang="ru-RU" sz="1500" dirty="0" smtClean="0">
                <a:latin typeface="+mn-lt"/>
              </a:rPr>
              <a:t>На </a:t>
            </a:r>
            <a:r>
              <a:rPr lang="ru-RU" sz="1500" dirty="0">
                <a:latin typeface="+mn-lt"/>
              </a:rPr>
              <a:t>20 станций приходится 40 точек отгрузки. В то же время основные возможности по отгрузке сосредоточены на 10-ти станциях – 22 погрузочные точки.  В среднем возможности по отгрузке составляют 9 вагонов в сутки на одну </a:t>
            </a:r>
            <a:r>
              <a:rPr lang="ru-RU" sz="1500" dirty="0" smtClean="0">
                <a:latin typeface="+mn-lt"/>
              </a:rPr>
              <a:t>точку</a:t>
            </a:r>
            <a:r>
              <a:rPr lang="en-US" sz="1500" dirty="0" smtClean="0">
                <a:latin typeface="+mn-lt"/>
              </a:rPr>
              <a:t>;</a:t>
            </a:r>
            <a:endParaRPr lang="ru-RU" sz="15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5546" y="167759"/>
            <a:ext cx="4564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Потеря погрузочного ресурса в 2008-2013гг.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45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27508</TotalTime>
  <Words>2213</Words>
  <Application>Microsoft Office PowerPoint</Application>
  <PresentationFormat>Экран (4:3)</PresentationFormat>
  <Paragraphs>537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Железная дорога и рынок зерна: проблемы и пути их решения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chernov_aa</dc:creator>
  <cp:lastModifiedBy>Федотенков</cp:lastModifiedBy>
  <cp:revision>2643</cp:revision>
  <cp:lastPrinted>2012-09-05T11:08:52Z</cp:lastPrinted>
  <dcterms:created xsi:type="dcterms:W3CDTF">2010-03-30T10:17:44Z</dcterms:created>
  <dcterms:modified xsi:type="dcterms:W3CDTF">2012-12-03T14:40:09Z</dcterms:modified>
</cp:coreProperties>
</file>