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2"/>
  </p:notesMasterIdLst>
  <p:handoutMasterIdLst>
    <p:handoutMasterId r:id="rId13"/>
  </p:handoutMasterIdLst>
  <p:sldIdLst>
    <p:sldId id="298" r:id="rId5"/>
    <p:sldId id="303" r:id="rId6"/>
    <p:sldId id="315" r:id="rId7"/>
    <p:sldId id="324" r:id="rId8"/>
    <p:sldId id="320" r:id="rId9"/>
    <p:sldId id="323" r:id="rId10"/>
    <p:sldId id="313" r:id="rId11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C00000"/>
    <a:srgbClr val="000000"/>
    <a:srgbClr val="FF9900"/>
    <a:srgbClr val="FFFF00"/>
    <a:srgbClr val="7A99AC"/>
    <a:srgbClr val="009999"/>
    <a:srgbClr val="55708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7436" autoAdjust="0"/>
  </p:normalViewPr>
  <p:slideViewPr>
    <p:cSldViewPr>
      <p:cViewPr>
        <p:scale>
          <a:sx n="100" d="100"/>
          <a:sy n="100" d="100"/>
        </p:scale>
        <p:origin x="-84" y="-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74D8E-9A55-FB46-9F5E-F53FB45ACDFE}" type="datetimeFigureOut">
              <a:rPr lang="en-US"/>
              <a:pPr>
                <a:defRPr/>
              </a:pPr>
              <a:t>11/28/2012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85E591-B51E-0341-B790-CDEF544B2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93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A22F-7095-42F8-99E9-FDF24A597FAC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6F1C6-92C0-4DFC-903F-2DC94B1F83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F1C6-92C0-4DFC-903F-2DC94B1F83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9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F1C6-92C0-4DFC-903F-2DC94B1F83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9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F1C6-92C0-4DFC-903F-2DC94B1F83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F1C6-92C0-4DFC-903F-2DC94B1F83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9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F1C6-92C0-4DFC-903F-2DC94B1F83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9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936000" cy="687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31" y="1126928"/>
            <a:ext cx="190101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Sign + ММВБ + MICEX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99" y="794064"/>
            <a:ext cx="1799998" cy="6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RTS Биржа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90" y="841384"/>
            <a:ext cx="1799998" cy="5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2781721" y="703847"/>
            <a:ext cx="1008112" cy="838928"/>
            <a:chOff x="2134021" y="703847"/>
            <a:chExt cx="1008112" cy="838928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2140607" y="703847"/>
              <a:ext cx="1001526" cy="838928"/>
            </a:xfrm>
            <a:custGeom>
              <a:avLst/>
              <a:gdLst>
                <a:gd name="T0" fmla="*/ 400 w 4524"/>
                <a:gd name="T1" fmla="*/ 391 h 4104"/>
                <a:gd name="T2" fmla="*/ 106 w 4524"/>
                <a:gd name="T3" fmla="*/ 379 h 4104"/>
                <a:gd name="T4" fmla="*/ 155 w 4524"/>
                <a:gd name="T5" fmla="*/ 351 h 4104"/>
                <a:gd name="T6" fmla="*/ 400 w 4524"/>
                <a:gd name="T7" fmla="*/ 309 h 4104"/>
                <a:gd name="T8" fmla="*/ 235 w 4524"/>
                <a:gd name="T9" fmla="*/ 294 h 4104"/>
                <a:gd name="T10" fmla="*/ 268 w 4524"/>
                <a:gd name="T11" fmla="*/ 268 h 4104"/>
                <a:gd name="T12" fmla="*/ 400 w 4524"/>
                <a:gd name="T13" fmla="*/ 228 h 4104"/>
                <a:gd name="T14" fmla="*/ 330 w 4524"/>
                <a:gd name="T15" fmla="*/ 210 h 4104"/>
                <a:gd name="T16" fmla="*/ 367 w 4524"/>
                <a:gd name="T17" fmla="*/ 172 h 4104"/>
                <a:gd name="T18" fmla="*/ 408 w 4524"/>
                <a:gd name="T19" fmla="*/ 125 h 4104"/>
                <a:gd name="T20" fmla="*/ 446 w 4524"/>
                <a:gd name="T21" fmla="*/ 73 h 4104"/>
                <a:gd name="T22" fmla="*/ 493 w 4524"/>
                <a:gd name="T23" fmla="*/ 825 h 4104"/>
                <a:gd name="T24" fmla="*/ 515 w 4524"/>
                <a:gd name="T25" fmla="*/ 786 h 4104"/>
                <a:gd name="T26" fmla="*/ 542 w 4524"/>
                <a:gd name="T27" fmla="*/ 751 h 4104"/>
                <a:gd name="T28" fmla="*/ 569 w 4524"/>
                <a:gd name="T29" fmla="*/ 715 h 4104"/>
                <a:gd name="T30" fmla="*/ 596 w 4524"/>
                <a:gd name="T31" fmla="*/ 683 h 4104"/>
                <a:gd name="T32" fmla="*/ 624 w 4524"/>
                <a:gd name="T33" fmla="*/ 655 h 4104"/>
                <a:gd name="T34" fmla="*/ 654 w 4524"/>
                <a:gd name="T35" fmla="*/ 623 h 4104"/>
                <a:gd name="T36" fmla="*/ 685 w 4524"/>
                <a:gd name="T37" fmla="*/ 595 h 4104"/>
                <a:gd name="T38" fmla="*/ 718 w 4524"/>
                <a:gd name="T39" fmla="*/ 568 h 4104"/>
                <a:gd name="T40" fmla="*/ 751 w 4524"/>
                <a:gd name="T41" fmla="*/ 543 h 4104"/>
                <a:gd name="T42" fmla="*/ 785 w 4524"/>
                <a:gd name="T43" fmla="*/ 519 h 4104"/>
                <a:gd name="T44" fmla="*/ 819 w 4524"/>
                <a:gd name="T45" fmla="*/ 498 h 4104"/>
                <a:gd name="T46" fmla="*/ 855 w 4524"/>
                <a:gd name="T47" fmla="*/ 475 h 4104"/>
                <a:gd name="T48" fmla="*/ 889 w 4524"/>
                <a:gd name="T49" fmla="*/ 457 h 4104"/>
                <a:gd name="T50" fmla="*/ 923 w 4524"/>
                <a:gd name="T51" fmla="*/ 441 h 4104"/>
                <a:gd name="T52" fmla="*/ 940 w 4524"/>
                <a:gd name="T53" fmla="*/ 392 h 4104"/>
                <a:gd name="T54" fmla="*/ 541 w 4524"/>
                <a:gd name="T55" fmla="*/ 432 h 4104"/>
                <a:gd name="T56" fmla="*/ 831 w 4524"/>
                <a:gd name="T57" fmla="*/ 447 h 4104"/>
                <a:gd name="T58" fmla="*/ 789 w 4524"/>
                <a:gd name="T59" fmla="*/ 474 h 4104"/>
                <a:gd name="T60" fmla="*/ 541 w 4524"/>
                <a:gd name="T61" fmla="*/ 515 h 4104"/>
                <a:gd name="T62" fmla="*/ 709 w 4524"/>
                <a:gd name="T63" fmla="*/ 528 h 4104"/>
                <a:gd name="T64" fmla="*/ 673 w 4524"/>
                <a:gd name="T65" fmla="*/ 556 h 4104"/>
                <a:gd name="T66" fmla="*/ 542 w 4524"/>
                <a:gd name="T67" fmla="*/ 597 h 4104"/>
                <a:gd name="T68" fmla="*/ 612 w 4524"/>
                <a:gd name="T69" fmla="*/ 613 h 4104"/>
                <a:gd name="T70" fmla="*/ 578 w 4524"/>
                <a:gd name="T71" fmla="*/ 646 h 4104"/>
                <a:gd name="T72" fmla="*/ 548 w 4524"/>
                <a:gd name="T73" fmla="*/ 682 h 4104"/>
                <a:gd name="T74" fmla="*/ 520 w 4524"/>
                <a:gd name="T75" fmla="*/ 716 h 4104"/>
                <a:gd name="T76" fmla="*/ 492 w 4524"/>
                <a:gd name="T77" fmla="*/ 753 h 4104"/>
                <a:gd name="T78" fmla="*/ 449 w 4524"/>
                <a:gd name="T79" fmla="*/ 0 h 4104"/>
                <a:gd name="T80" fmla="*/ 419 w 4524"/>
                <a:gd name="T81" fmla="*/ 47 h 4104"/>
                <a:gd name="T82" fmla="*/ 389 w 4524"/>
                <a:gd name="T83" fmla="*/ 88 h 4104"/>
                <a:gd name="T84" fmla="*/ 358 w 4524"/>
                <a:gd name="T85" fmla="*/ 127 h 4104"/>
                <a:gd name="T86" fmla="*/ 327 w 4524"/>
                <a:gd name="T87" fmla="*/ 162 h 4104"/>
                <a:gd name="T88" fmla="*/ 293 w 4524"/>
                <a:gd name="T89" fmla="*/ 196 h 4104"/>
                <a:gd name="T90" fmla="*/ 259 w 4524"/>
                <a:gd name="T91" fmla="*/ 228 h 4104"/>
                <a:gd name="T92" fmla="*/ 225 w 4524"/>
                <a:gd name="T93" fmla="*/ 256 h 4104"/>
                <a:gd name="T94" fmla="*/ 185 w 4524"/>
                <a:gd name="T95" fmla="*/ 285 h 4104"/>
                <a:gd name="T96" fmla="*/ 143 w 4524"/>
                <a:gd name="T97" fmla="*/ 315 h 4104"/>
                <a:gd name="T98" fmla="*/ 99 w 4524"/>
                <a:gd name="T99" fmla="*/ 343 h 4104"/>
                <a:gd name="T100" fmla="*/ 50 w 4524"/>
                <a:gd name="T101" fmla="*/ 368 h 4104"/>
                <a:gd name="T102" fmla="*/ 1 w 4524"/>
                <a:gd name="T103" fmla="*/ 392 h 4104"/>
                <a:gd name="T104" fmla="*/ 400 w 4524"/>
                <a:gd name="T105" fmla="*/ 433 h 4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24" h="4104">
                  <a:moveTo>
                    <a:pt x="1924" y="2152"/>
                  </a:moveTo>
                  <a:lnTo>
                    <a:pt x="1924" y="1944"/>
                  </a:lnTo>
                  <a:lnTo>
                    <a:pt x="408" y="1944"/>
                  </a:lnTo>
                  <a:cubicBezTo>
                    <a:pt x="408" y="1944"/>
                    <a:pt x="475" y="1905"/>
                    <a:pt x="512" y="1884"/>
                  </a:cubicBezTo>
                  <a:cubicBezTo>
                    <a:pt x="549" y="1863"/>
                    <a:pt x="589" y="1839"/>
                    <a:pt x="628" y="1816"/>
                  </a:cubicBezTo>
                  <a:lnTo>
                    <a:pt x="744" y="1744"/>
                  </a:lnTo>
                  <a:lnTo>
                    <a:pt x="1924" y="1744"/>
                  </a:lnTo>
                  <a:lnTo>
                    <a:pt x="1924" y="1536"/>
                  </a:lnTo>
                  <a:lnTo>
                    <a:pt x="1032" y="1536"/>
                  </a:lnTo>
                  <a:lnTo>
                    <a:pt x="1132" y="1464"/>
                  </a:lnTo>
                  <a:cubicBezTo>
                    <a:pt x="1163" y="1440"/>
                    <a:pt x="1193" y="1414"/>
                    <a:pt x="1220" y="1392"/>
                  </a:cubicBezTo>
                  <a:lnTo>
                    <a:pt x="1292" y="1332"/>
                  </a:lnTo>
                  <a:lnTo>
                    <a:pt x="1924" y="1332"/>
                  </a:lnTo>
                  <a:lnTo>
                    <a:pt x="1924" y="1132"/>
                  </a:lnTo>
                  <a:lnTo>
                    <a:pt x="1508" y="1132"/>
                  </a:lnTo>
                  <a:lnTo>
                    <a:pt x="1588" y="1044"/>
                  </a:lnTo>
                  <a:cubicBezTo>
                    <a:pt x="1616" y="1015"/>
                    <a:pt x="1646" y="987"/>
                    <a:pt x="1676" y="956"/>
                  </a:cubicBezTo>
                  <a:cubicBezTo>
                    <a:pt x="1706" y="925"/>
                    <a:pt x="1735" y="893"/>
                    <a:pt x="1768" y="856"/>
                  </a:cubicBezTo>
                  <a:cubicBezTo>
                    <a:pt x="1801" y="819"/>
                    <a:pt x="1839" y="775"/>
                    <a:pt x="1872" y="736"/>
                  </a:cubicBezTo>
                  <a:cubicBezTo>
                    <a:pt x="1905" y="697"/>
                    <a:pt x="1935" y="663"/>
                    <a:pt x="1964" y="624"/>
                  </a:cubicBezTo>
                  <a:cubicBezTo>
                    <a:pt x="1993" y="585"/>
                    <a:pt x="2017" y="547"/>
                    <a:pt x="2048" y="504"/>
                  </a:cubicBezTo>
                  <a:lnTo>
                    <a:pt x="2148" y="364"/>
                  </a:lnTo>
                  <a:lnTo>
                    <a:pt x="2148" y="4104"/>
                  </a:lnTo>
                  <a:lnTo>
                    <a:pt x="2372" y="4104"/>
                  </a:lnTo>
                  <a:lnTo>
                    <a:pt x="2424" y="4008"/>
                  </a:lnTo>
                  <a:cubicBezTo>
                    <a:pt x="2442" y="3976"/>
                    <a:pt x="2459" y="3943"/>
                    <a:pt x="2480" y="3912"/>
                  </a:cubicBezTo>
                  <a:cubicBezTo>
                    <a:pt x="2501" y="3881"/>
                    <a:pt x="2527" y="3853"/>
                    <a:pt x="2548" y="3824"/>
                  </a:cubicBezTo>
                  <a:cubicBezTo>
                    <a:pt x="2569" y="3795"/>
                    <a:pt x="2587" y="3766"/>
                    <a:pt x="2608" y="3736"/>
                  </a:cubicBezTo>
                  <a:cubicBezTo>
                    <a:pt x="2629" y="3706"/>
                    <a:pt x="2650" y="3674"/>
                    <a:pt x="2672" y="3644"/>
                  </a:cubicBezTo>
                  <a:cubicBezTo>
                    <a:pt x="2694" y="3614"/>
                    <a:pt x="2719" y="3584"/>
                    <a:pt x="2740" y="3556"/>
                  </a:cubicBezTo>
                  <a:cubicBezTo>
                    <a:pt x="2761" y="3528"/>
                    <a:pt x="2779" y="3502"/>
                    <a:pt x="2800" y="3476"/>
                  </a:cubicBezTo>
                  <a:cubicBezTo>
                    <a:pt x="2821" y="3450"/>
                    <a:pt x="2846" y="3425"/>
                    <a:pt x="2868" y="3400"/>
                  </a:cubicBezTo>
                  <a:cubicBezTo>
                    <a:pt x="2890" y="3375"/>
                    <a:pt x="2909" y="3352"/>
                    <a:pt x="2932" y="3328"/>
                  </a:cubicBezTo>
                  <a:cubicBezTo>
                    <a:pt x="2955" y="3304"/>
                    <a:pt x="2979" y="3282"/>
                    <a:pt x="3004" y="3256"/>
                  </a:cubicBezTo>
                  <a:cubicBezTo>
                    <a:pt x="3029" y="3230"/>
                    <a:pt x="3056" y="3198"/>
                    <a:pt x="3080" y="3172"/>
                  </a:cubicBezTo>
                  <a:cubicBezTo>
                    <a:pt x="3104" y="3146"/>
                    <a:pt x="3125" y="3123"/>
                    <a:pt x="3148" y="3100"/>
                  </a:cubicBezTo>
                  <a:cubicBezTo>
                    <a:pt x="3171" y="3077"/>
                    <a:pt x="3191" y="3059"/>
                    <a:pt x="3216" y="3036"/>
                  </a:cubicBezTo>
                  <a:cubicBezTo>
                    <a:pt x="3241" y="3013"/>
                    <a:pt x="3269" y="2985"/>
                    <a:pt x="3296" y="2960"/>
                  </a:cubicBezTo>
                  <a:cubicBezTo>
                    <a:pt x="3323" y="2935"/>
                    <a:pt x="3349" y="2911"/>
                    <a:pt x="3376" y="2888"/>
                  </a:cubicBezTo>
                  <a:cubicBezTo>
                    <a:pt x="3403" y="2865"/>
                    <a:pt x="3429" y="2845"/>
                    <a:pt x="3456" y="2824"/>
                  </a:cubicBezTo>
                  <a:cubicBezTo>
                    <a:pt x="3483" y="2803"/>
                    <a:pt x="3509" y="2781"/>
                    <a:pt x="3536" y="2760"/>
                  </a:cubicBezTo>
                  <a:cubicBezTo>
                    <a:pt x="3563" y="2739"/>
                    <a:pt x="3590" y="2720"/>
                    <a:pt x="3616" y="2700"/>
                  </a:cubicBezTo>
                  <a:cubicBezTo>
                    <a:pt x="3642" y="2680"/>
                    <a:pt x="3667" y="2660"/>
                    <a:pt x="3694" y="2640"/>
                  </a:cubicBezTo>
                  <a:cubicBezTo>
                    <a:pt x="3721" y="2620"/>
                    <a:pt x="3749" y="2599"/>
                    <a:pt x="3776" y="2580"/>
                  </a:cubicBezTo>
                  <a:cubicBezTo>
                    <a:pt x="3803" y="2561"/>
                    <a:pt x="3829" y="2545"/>
                    <a:pt x="3856" y="2528"/>
                  </a:cubicBezTo>
                  <a:cubicBezTo>
                    <a:pt x="3883" y="2511"/>
                    <a:pt x="3913" y="2494"/>
                    <a:pt x="3940" y="2476"/>
                  </a:cubicBezTo>
                  <a:cubicBezTo>
                    <a:pt x="3967" y="2458"/>
                    <a:pt x="3991" y="2439"/>
                    <a:pt x="4020" y="2420"/>
                  </a:cubicBezTo>
                  <a:cubicBezTo>
                    <a:pt x="4049" y="2401"/>
                    <a:pt x="4088" y="2381"/>
                    <a:pt x="4116" y="2364"/>
                  </a:cubicBezTo>
                  <a:cubicBezTo>
                    <a:pt x="4144" y="2347"/>
                    <a:pt x="4161" y="2335"/>
                    <a:pt x="4188" y="2320"/>
                  </a:cubicBezTo>
                  <a:cubicBezTo>
                    <a:pt x="4215" y="2305"/>
                    <a:pt x="4251" y="2287"/>
                    <a:pt x="4280" y="2272"/>
                  </a:cubicBezTo>
                  <a:cubicBezTo>
                    <a:pt x="4309" y="2257"/>
                    <a:pt x="4337" y="2241"/>
                    <a:pt x="4364" y="2228"/>
                  </a:cubicBezTo>
                  <a:cubicBezTo>
                    <a:pt x="4391" y="2215"/>
                    <a:pt x="4413" y="2205"/>
                    <a:pt x="4440" y="2192"/>
                  </a:cubicBezTo>
                  <a:lnTo>
                    <a:pt x="4524" y="2148"/>
                  </a:lnTo>
                  <a:lnTo>
                    <a:pt x="4524" y="1948"/>
                  </a:lnTo>
                  <a:lnTo>
                    <a:pt x="2604" y="1948"/>
                  </a:lnTo>
                  <a:lnTo>
                    <a:pt x="2604" y="2148"/>
                  </a:lnTo>
                  <a:lnTo>
                    <a:pt x="4132" y="2148"/>
                  </a:lnTo>
                  <a:lnTo>
                    <a:pt x="4000" y="2224"/>
                  </a:lnTo>
                  <a:cubicBezTo>
                    <a:pt x="3959" y="2249"/>
                    <a:pt x="3918" y="2274"/>
                    <a:pt x="3884" y="2296"/>
                  </a:cubicBezTo>
                  <a:lnTo>
                    <a:pt x="3796" y="2356"/>
                  </a:lnTo>
                  <a:lnTo>
                    <a:pt x="2604" y="2356"/>
                  </a:lnTo>
                  <a:lnTo>
                    <a:pt x="2604" y="2560"/>
                  </a:lnTo>
                  <a:lnTo>
                    <a:pt x="3500" y="2560"/>
                  </a:lnTo>
                  <a:lnTo>
                    <a:pt x="3412" y="2628"/>
                  </a:lnTo>
                  <a:lnTo>
                    <a:pt x="3332" y="2696"/>
                  </a:lnTo>
                  <a:lnTo>
                    <a:pt x="3240" y="2768"/>
                  </a:lnTo>
                  <a:lnTo>
                    <a:pt x="2608" y="2768"/>
                  </a:lnTo>
                  <a:lnTo>
                    <a:pt x="2608" y="2972"/>
                  </a:lnTo>
                  <a:lnTo>
                    <a:pt x="3016" y="2972"/>
                  </a:lnTo>
                  <a:lnTo>
                    <a:pt x="2944" y="3048"/>
                  </a:lnTo>
                  <a:lnTo>
                    <a:pt x="2868" y="3132"/>
                  </a:lnTo>
                  <a:lnTo>
                    <a:pt x="2784" y="3212"/>
                  </a:lnTo>
                  <a:lnTo>
                    <a:pt x="2708" y="3304"/>
                  </a:lnTo>
                  <a:lnTo>
                    <a:pt x="2636" y="3392"/>
                  </a:lnTo>
                  <a:lnTo>
                    <a:pt x="2568" y="3476"/>
                  </a:lnTo>
                  <a:lnTo>
                    <a:pt x="2504" y="3564"/>
                  </a:lnTo>
                  <a:lnTo>
                    <a:pt x="2436" y="3656"/>
                  </a:lnTo>
                  <a:lnTo>
                    <a:pt x="2368" y="3744"/>
                  </a:lnTo>
                  <a:lnTo>
                    <a:pt x="2372" y="0"/>
                  </a:lnTo>
                  <a:lnTo>
                    <a:pt x="2160" y="0"/>
                  </a:lnTo>
                  <a:lnTo>
                    <a:pt x="2088" y="128"/>
                  </a:lnTo>
                  <a:cubicBezTo>
                    <a:pt x="2064" y="167"/>
                    <a:pt x="2039" y="197"/>
                    <a:pt x="2016" y="232"/>
                  </a:cubicBezTo>
                  <a:cubicBezTo>
                    <a:pt x="1993" y="267"/>
                    <a:pt x="1972" y="302"/>
                    <a:pt x="1948" y="336"/>
                  </a:cubicBezTo>
                  <a:cubicBezTo>
                    <a:pt x="1924" y="370"/>
                    <a:pt x="1897" y="403"/>
                    <a:pt x="1872" y="436"/>
                  </a:cubicBezTo>
                  <a:cubicBezTo>
                    <a:pt x="1847" y="469"/>
                    <a:pt x="1825" y="503"/>
                    <a:pt x="1800" y="536"/>
                  </a:cubicBezTo>
                  <a:cubicBezTo>
                    <a:pt x="1775" y="569"/>
                    <a:pt x="1749" y="601"/>
                    <a:pt x="1724" y="632"/>
                  </a:cubicBezTo>
                  <a:cubicBezTo>
                    <a:pt x="1699" y="663"/>
                    <a:pt x="1673" y="691"/>
                    <a:pt x="1648" y="720"/>
                  </a:cubicBezTo>
                  <a:cubicBezTo>
                    <a:pt x="1623" y="749"/>
                    <a:pt x="1598" y="779"/>
                    <a:pt x="1572" y="808"/>
                  </a:cubicBezTo>
                  <a:lnTo>
                    <a:pt x="1492" y="892"/>
                  </a:lnTo>
                  <a:cubicBezTo>
                    <a:pt x="1465" y="920"/>
                    <a:pt x="1439" y="949"/>
                    <a:pt x="1412" y="976"/>
                  </a:cubicBezTo>
                  <a:cubicBezTo>
                    <a:pt x="1385" y="1003"/>
                    <a:pt x="1359" y="1030"/>
                    <a:pt x="1332" y="1056"/>
                  </a:cubicBezTo>
                  <a:cubicBezTo>
                    <a:pt x="1305" y="1082"/>
                    <a:pt x="1275" y="1108"/>
                    <a:pt x="1248" y="1132"/>
                  </a:cubicBezTo>
                  <a:cubicBezTo>
                    <a:pt x="1221" y="1156"/>
                    <a:pt x="1195" y="1177"/>
                    <a:pt x="1168" y="1200"/>
                  </a:cubicBezTo>
                  <a:cubicBezTo>
                    <a:pt x="1141" y="1223"/>
                    <a:pt x="1113" y="1248"/>
                    <a:pt x="1084" y="1272"/>
                  </a:cubicBezTo>
                  <a:cubicBezTo>
                    <a:pt x="1055" y="1296"/>
                    <a:pt x="1024" y="1319"/>
                    <a:pt x="992" y="1344"/>
                  </a:cubicBezTo>
                  <a:cubicBezTo>
                    <a:pt x="960" y="1369"/>
                    <a:pt x="925" y="1395"/>
                    <a:pt x="892" y="1420"/>
                  </a:cubicBezTo>
                  <a:cubicBezTo>
                    <a:pt x="859" y="1445"/>
                    <a:pt x="826" y="1471"/>
                    <a:pt x="792" y="1496"/>
                  </a:cubicBezTo>
                  <a:cubicBezTo>
                    <a:pt x="758" y="1521"/>
                    <a:pt x="723" y="1545"/>
                    <a:pt x="688" y="1568"/>
                  </a:cubicBezTo>
                  <a:cubicBezTo>
                    <a:pt x="653" y="1591"/>
                    <a:pt x="619" y="1609"/>
                    <a:pt x="584" y="1632"/>
                  </a:cubicBezTo>
                  <a:cubicBezTo>
                    <a:pt x="549" y="1655"/>
                    <a:pt x="513" y="1682"/>
                    <a:pt x="476" y="1704"/>
                  </a:cubicBezTo>
                  <a:cubicBezTo>
                    <a:pt x="439" y="1726"/>
                    <a:pt x="403" y="1743"/>
                    <a:pt x="364" y="1764"/>
                  </a:cubicBezTo>
                  <a:cubicBezTo>
                    <a:pt x="325" y="1785"/>
                    <a:pt x="280" y="1810"/>
                    <a:pt x="240" y="1832"/>
                  </a:cubicBezTo>
                  <a:cubicBezTo>
                    <a:pt x="200" y="1854"/>
                    <a:pt x="163" y="1876"/>
                    <a:pt x="124" y="1896"/>
                  </a:cubicBezTo>
                  <a:lnTo>
                    <a:pt x="4" y="1952"/>
                  </a:lnTo>
                  <a:lnTo>
                    <a:pt x="0" y="2152"/>
                  </a:lnTo>
                  <a:lnTo>
                    <a:pt x="1924" y="2152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6F677"/>
                </a:gs>
                <a:gs pos="0">
                  <a:srgbClr val="FFFF00"/>
                </a:gs>
                <a:gs pos="89000">
                  <a:srgbClr val="FF9900"/>
                </a:gs>
              </a:gsLst>
              <a:lin ang="6600000" scaled="0"/>
              <a:tileRect/>
            </a:gradFill>
            <a:ln w="0" cmpd="sng">
              <a:noFill/>
              <a:round/>
              <a:headEnd/>
              <a:tailEnd/>
            </a:ln>
            <a:effectLst>
              <a:outerShdw blurRad="50800" dist="25400" dir="18900000" algn="bl" rotWithShape="0">
                <a:prstClr val="black">
                  <a:alpha val="67000"/>
                </a:prstClr>
              </a:outerShdw>
            </a:effectLst>
            <a:ex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34021" y="1202756"/>
              <a:ext cx="500762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900" b="1" dirty="0"/>
                <a:t>NAMEX</a:t>
              </a:r>
              <a:endParaRPr lang="ru-RU" sz="900" b="1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728414" y="919914"/>
              <a:ext cx="38849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900" b="1" dirty="0"/>
                <a:t>НТБ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31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6"/>
            <a:ext cx="9936000" cy="936642"/>
          </a:xfrm>
          <a:prstGeom prst="rect">
            <a:avLst/>
          </a:prstGeom>
        </p:spPr>
      </p:pic>
      <p:pic>
        <p:nvPicPr>
          <p:cNvPr id="6" name="Picture 5" descr="Footer_ligh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288112"/>
            <a:ext cx="9936000" cy="57176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124745"/>
            <a:ext cx="8915400" cy="5001420"/>
          </a:xfrm>
        </p:spPr>
        <p:txBody>
          <a:bodyPr/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742950" indent="-285750">
              <a:buClr>
                <a:schemeClr val="tx2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>
              <a:buClr>
                <a:schemeClr val="tx2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5"/>
          <p:cNvGrpSpPr>
            <a:grpSpLocks/>
          </p:cNvGrpSpPr>
          <p:nvPr userDrawn="1"/>
        </p:nvGrpSpPr>
        <p:grpSpPr bwMode="auto">
          <a:xfrm>
            <a:off x="1104088" y="6343651"/>
            <a:ext cx="2281379" cy="376238"/>
            <a:chOff x="884" y="1480"/>
            <a:chExt cx="3723" cy="664"/>
          </a:xfrm>
        </p:grpSpPr>
        <p:pic>
          <p:nvPicPr>
            <p:cNvPr id="15" name="Picture 16" descr="Sign + ММВБ + MICEX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RTS Биржа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583"/>
              <a:ext cx="167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g num"/>
          <p:cNvSpPr>
            <a:spLocks noChangeArrowheads="1"/>
          </p:cNvSpPr>
          <p:nvPr userDrawn="1"/>
        </p:nvSpPr>
        <p:spPr bwMode="auto">
          <a:xfrm>
            <a:off x="7761312" y="6482712"/>
            <a:ext cx="1866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895350"/>
            <a:fld id="{942C0641-79AF-4B15-9A20-8652F207270E}" type="slidenum"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defTabSz="895350"/>
              <a:t>‹#›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91985" y="6339663"/>
            <a:ext cx="558708" cy="468000"/>
            <a:chOff x="391985" y="6309483"/>
            <a:chExt cx="558708" cy="468000"/>
          </a:xfrm>
        </p:grpSpPr>
        <p:sp>
          <p:nvSpPr>
            <p:cNvPr id="23" name="Freeform 8"/>
            <p:cNvSpPr>
              <a:spLocks noChangeAspect="1"/>
            </p:cNvSpPr>
            <p:nvPr userDrawn="1"/>
          </p:nvSpPr>
          <p:spPr bwMode="auto">
            <a:xfrm>
              <a:off x="391985" y="6309483"/>
              <a:ext cx="558708" cy="468000"/>
            </a:xfrm>
            <a:custGeom>
              <a:avLst/>
              <a:gdLst>
                <a:gd name="T0" fmla="*/ 400 w 4524"/>
                <a:gd name="T1" fmla="*/ 391 h 4104"/>
                <a:gd name="T2" fmla="*/ 106 w 4524"/>
                <a:gd name="T3" fmla="*/ 379 h 4104"/>
                <a:gd name="T4" fmla="*/ 155 w 4524"/>
                <a:gd name="T5" fmla="*/ 351 h 4104"/>
                <a:gd name="T6" fmla="*/ 400 w 4524"/>
                <a:gd name="T7" fmla="*/ 309 h 4104"/>
                <a:gd name="T8" fmla="*/ 235 w 4524"/>
                <a:gd name="T9" fmla="*/ 294 h 4104"/>
                <a:gd name="T10" fmla="*/ 268 w 4524"/>
                <a:gd name="T11" fmla="*/ 268 h 4104"/>
                <a:gd name="T12" fmla="*/ 400 w 4524"/>
                <a:gd name="T13" fmla="*/ 228 h 4104"/>
                <a:gd name="T14" fmla="*/ 330 w 4524"/>
                <a:gd name="T15" fmla="*/ 210 h 4104"/>
                <a:gd name="T16" fmla="*/ 367 w 4524"/>
                <a:gd name="T17" fmla="*/ 172 h 4104"/>
                <a:gd name="T18" fmla="*/ 408 w 4524"/>
                <a:gd name="T19" fmla="*/ 125 h 4104"/>
                <a:gd name="T20" fmla="*/ 446 w 4524"/>
                <a:gd name="T21" fmla="*/ 73 h 4104"/>
                <a:gd name="T22" fmla="*/ 493 w 4524"/>
                <a:gd name="T23" fmla="*/ 825 h 4104"/>
                <a:gd name="T24" fmla="*/ 515 w 4524"/>
                <a:gd name="T25" fmla="*/ 786 h 4104"/>
                <a:gd name="T26" fmla="*/ 542 w 4524"/>
                <a:gd name="T27" fmla="*/ 751 h 4104"/>
                <a:gd name="T28" fmla="*/ 569 w 4524"/>
                <a:gd name="T29" fmla="*/ 715 h 4104"/>
                <a:gd name="T30" fmla="*/ 596 w 4524"/>
                <a:gd name="T31" fmla="*/ 683 h 4104"/>
                <a:gd name="T32" fmla="*/ 624 w 4524"/>
                <a:gd name="T33" fmla="*/ 655 h 4104"/>
                <a:gd name="T34" fmla="*/ 654 w 4524"/>
                <a:gd name="T35" fmla="*/ 623 h 4104"/>
                <a:gd name="T36" fmla="*/ 685 w 4524"/>
                <a:gd name="T37" fmla="*/ 595 h 4104"/>
                <a:gd name="T38" fmla="*/ 718 w 4524"/>
                <a:gd name="T39" fmla="*/ 568 h 4104"/>
                <a:gd name="T40" fmla="*/ 751 w 4524"/>
                <a:gd name="T41" fmla="*/ 543 h 4104"/>
                <a:gd name="T42" fmla="*/ 785 w 4524"/>
                <a:gd name="T43" fmla="*/ 519 h 4104"/>
                <a:gd name="T44" fmla="*/ 819 w 4524"/>
                <a:gd name="T45" fmla="*/ 498 h 4104"/>
                <a:gd name="T46" fmla="*/ 855 w 4524"/>
                <a:gd name="T47" fmla="*/ 475 h 4104"/>
                <a:gd name="T48" fmla="*/ 889 w 4524"/>
                <a:gd name="T49" fmla="*/ 457 h 4104"/>
                <a:gd name="T50" fmla="*/ 923 w 4524"/>
                <a:gd name="T51" fmla="*/ 441 h 4104"/>
                <a:gd name="T52" fmla="*/ 940 w 4524"/>
                <a:gd name="T53" fmla="*/ 392 h 4104"/>
                <a:gd name="T54" fmla="*/ 541 w 4524"/>
                <a:gd name="T55" fmla="*/ 432 h 4104"/>
                <a:gd name="T56" fmla="*/ 831 w 4524"/>
                <a:gd name="T57" fmla="*/ 447 h 4104"/>
                <a:gd name="T58" fmla="*/ 789 w 4524"/>
                <a:gd name="T59" fmla="*/ 474 h 4104"/>
                <a:gd name="T60" fmla="*/ 541 w 4524"/>
                <a:gd name="T61" fmla="*/ 515 h 4104"/>
                <a:gd name="T62" fmla="*/ 709 w 4524"/>
                <a:gd name="T63" fmla="*/ 528 h 4104"/>
                <a:gd name="T64" fmla="*/ 673 w 4524"/>
                <a:gd name="T65" fmla="*/ 556 h 4104"/>
                <a:gd name="T66" fmla="*/ 542 w 4524"/>
                <a:gd name="T67" fmla="*/ 597 h 4104"/>
                <a:gd name="T68" fmla="*/ 612 w 4524"/>
                <a:gd name="T69" fmla="*/ 613 h 4104"/>
                <a:gd name="T70" fmla="*/ 578 w 4524"/>
                <a:gd name="T71" fmla="*/ 646 h 4104"/>
                <a:gd name="T72" fmla="*/ 548 w 4524"/>
                <a:gd name="T73" fmla="*/ 682 h 4104"/>
                <a:gd name="T74" fmla="*/ 520 w 4524"/>
                <a:gd name="T75" fmla="*/ 716 h 4104"/>
                <a:gd name="T76" fmla="*/ 492 w 4524"/>
                <a:gd name="T77" fmla="*/ 753 h 4104"/>
                <a:gd name="T78" fmla="*/ 449 w 4524"/>
                <a:gd name="T79" fmla="*/ 0 h 4104"/>
                <a:gd name="T80" fmla="*/ 419 w 4524"/>
                <a:gd name="T81" fmla="*/ 47 h 4104"/>
                <a:gd name="T82" fmla="*/ 389 w 4524"/>
                <a:gd name="T83" fmla="*/ 88 h 4104"/>
                <a:gd name="T84" fmla="*/ 358 w 4524"/>
                <a:gd name="T85" fmla="*/ 127 h 4104"/>
                <a:gd name="T86" fmla="*/ 327 w 4524"/>
                <a:gd name="T87" fmla="*/ 162 h 4104"/>
                <a:gd name="T88" fmla="*/ 293 w 4524"/>
                <a:gd name="T89" fmla="*/ 196 h 4104"/>
                <a:gd name="T90" fmla="*/ 259 w 4524"/>
                <a:gd name="T91" fmla="*/ 228 h 4104"/>
                <a:gd name="T92" fmla="*/ 225 w 4524"/>
                <a:gd name="T93" fmla="*/ 256 h 4104"/>
                <a:gd name="T94" fmla="*/ 185 w 4524"/>
                <a:gd name="T95" fmla="*/ 285 h 4104"/>
                <a:gd name="T96" fmla="*/ 143 w 4524"/>
                <a:gd name="T97" fmla="*/ 315 h 4104"/>
                <a:gd name="T98" fmla="*/ 99 w 4524"/>
                <a:gd name="T99" fmla="*/ 343 h 4104"/>
                <a:gd name="T100" fmla="*/ 50 w 4524"/>
                <a:gd name="T101" fmla="*/ 368 h 4104"/>
                <a:gd name="T102" fmla="*/ 1 w 4524"/>
                <a:gd name="T103" fmla="*/ 392 h 4104"/>
                <a:gd name="T104" fmla="*/ 400 w 4524"/>
                <a:gd name="T105" fmla="*/ 433 h 4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24" h="4104">
                  <a:moveTo>
                    <a:pt x="1924" y="2152"/>
                  </a:moveTo>
                  <a:lnTo>
                    <a:pt x="1924" y="1944"/>
                  </a:lnTo>
                  <a:lnTo>
                    <a:pt x="408" y="1944"/>
                  </a:lnTo>
                  <a:cubicBezTo>
                    <a:pt x="408" y="1944"/>
                    <a:pt x="475" y="1905"/>
                    <a:pt x="512" y="1884"/>
                  </a:cubicBezTo>
                  <a:cubicBezTo>
                    <a:pt x="549" y="1863"/>
                    <a:pt x="589" y="1839"/>
                    <a:pt x="628" y="1816"/>
                  </a:cubicBezTo>
                  <a:lnTo>
                    <a:pt x="744" y="1744"/>
                  </a:lnTo>
                  <a:lnTo>
                    <a:pt x="1924" y="1744"/>
                  </a:lnTo>
                  <a:lnTo>
                    <a:pt x="1924" y="1536"/>
                  </a:lnTo>
                  <a:lnTo>
                    <a:pt x="1032" y="1536"/>
                  </a:lnTo>
                  <a:lnTo>
                    <a:pt x="1132" y="1464"/>
                  </a:lnTo>
                  <a:cubicBezTo>
                    <a:pt x="1163" y="1440"/>
                    <a:pt x="1193" y="1414"/>
                    <a:pt x="1220" y="1392"/>
                  </a:cubicBezTo>
                  <a:lnTo>
                    <a:pt x="1292" y="1332"/>
                  </a:lnTo>
                  <a:lnTo>
                    <a:pt x="1924" y="1332"/>
                  </a:lnTo>
                  <a:lnTo>
                    <a:pt x="1924" y="1132"/>
                  </a:lnTo>
                  <a:lnTo>
                    <a:pt x="1508" y="1132"/>
                  </a:lnTo>
                  <a:lnTo>
                    <a:pt x="1588" y="1044"/>
                  </a:lnTo>
                  <a:cubicBezTo>
                    <a:pt x="1616" y="1015"/>
                    <a:pt x="1646" y="987"/>
                    <a:pt x="1676" y="956"/>
                  </a:cubicBezTo>
                  <a:cubicBezTo>
                    <a:pt x="1706" y="925"/>
                    <a:pt x="1735" y="893"/>
                    <a:pt x="1768" y="856"/>
                  </a:cubicBezTo>
                  <a:cubicBezTo>
                    <a:pt x="1801" y="819"/>
                    <a:pt x="1839" y="775"/>
                    <a:pt x="1872" y="736"/>
                  </a:cubicBezTo>
                  <a:cubicBezTo>
                    <a:pt x="1905" y="697"/>
                    <a:pt x="1935" y="663"/>
                    <a:pt x="1964" y="624"/>
                  </a:cubicBezTo>
                  <a:cubicBezTo>
                    <a:pt x="1993" y="585"/>
                    <a:pt x="2017" y="547"/>
                    <a:pt x="2048" y="504"/>
                  </a:cubicBezTo>
                  <a:lnTo>
                    <a:pt x="2148" y="364"/>
                  </a:lnTo>
                  <a:lnTo>
                    <a:pt x="2148" y="4104"/>
                  </a:lnTo>
                  <a:lnTo>
                    <a:pt x="2372" y="4104"/>
                  </a:lnTo>
                  <a:lnTo>
                    <a:pt x="2424" y="4008"/>
                  </a:lnTo>
                  <a:cubicBezTo>
                    <a:pt x="2442" y="3976"/>
                    <a:pt x="2459" y="3943"/>
                    <a:pt x="2480" y="3912"/>
                  </a:cubicBezTo>
                  <a:cubicBezTo>
                    <a:pt x="2501" y="3881"/>
                    <a:pt x="2527" y="3853"/>
                    <a:pt x="2548" y="3824"/>
                  </a:cubicBezTo>
                  <a:cubicBezTo>
                    <a:pt x="2569" y="3795"/>
                    <a:pt x="2587" y="3766"/>
                    <a:pt x="2608" y="3736"/>
                  </a:cubicBezTo>
                  <a:cubicBezTo>
                    <a:pt x="2629" y="3706"/>
                    <a:pt x="2650" y="3674"/>
                    <a:pt x="2672" y="3644"/>
                  </a:cubicBezTo>
                  <a:cubicBezTo>
                    <a:pt x="2694" y="3614"/>
                    <a:pt x="2719" y="3584"/>
                    <a:pt x="2740" y="3556"/>
                  </a:cubicBezTo>
                  <a:cubicBezTo>
                    <a:pt x="2761" y="3528"/>
                    <a:pt x="2779" y="3502"/>
                    <a:pt x="2800" y="3476"/>
                  </a:cubicBezTo>
                  <a:cubicBezTo>
                    <a:pt x="2821" y="3450"/>
                    <a:pt x="2846" y="3425"/>
                    <a:pt x="2868" y="3400"/>
                  </a:cubicBezTo>
                  <a:cubicBezTo>
                    <a:pt x="2890" y="3375"/>
                    <a:pt x="2909" y="3352"/>
                    <a:pt x="2932" y="3328"/>
                  </a:cubicBezTo>
                  <a:cubicBezTo>
                    <a:pt x="2955" y="3304"/>
                    <a:pt x="2979" y="3282"/>
                    <a:pt x="3004" y="3256"/>
                  </a:cubicBezTo>
                  <a:cubicBezTo>
                    <a:pt x="3029" y="3230"/>
                    <a:pt x="3056" y="3198"/>
                    <a:pt x="3080" y="3172"/>
                  </a:cubicBezTo>
                  <a:cubicBezTo>
                    <a:pt x="3104" y="3146"/>
                    <a:pt x="3125" y="3123"/>
                    <a:pt x="3148" y="3100"/>
                  </a:cubicBezTo>
                  <a:cubicBezTo>
                    <a:pt x="3171" y="3077"/>
                    <a:pt x="3191" y="3059"/>
                    <a:pt x="3216" y="3036"/>
                  </a:cubicBezTo>
                  <a:cubicBezTo>
                    <a:pt x="3241" y="3013"/>
                    <a:pt x="3269" y="2985"/>
                    <a:pt x="3296" y="2960"/>
                  </a:cubicBezTo>
                  <a:cubicBezTo>
                    <a:pt x="3323" y="2935"/>
                    <a:pt x="3349" y="2911"/>
                    <a:pt x="3376" y="2888"/>
                  </a:cubicBezTo>
                  <a:cubicBezTo>
                    <a:pt x="3403" y="2865"/>
                    <a:pt x="3429" y="2845"/>
                    <a:pt x="3456" y="2824"/>
                  </a:cubicBezTo>
                  <a:cubicBezTo>
                    <a:pt x="3483" y="2803"/>
                    <a:pt x="3509" y="2781"/>
                    <a:pt x="3536" y="2760"/>
                  </a:cubicBezTo>
                  <a:cubicBezTo>
                    <a:pt x="3563" y="2739"/>
                    <a:pt x="3590" y="2720"/>
                    <a:pt x="3616" y="2700"/>
                  </a:cubicBezTo>
                  <a:cubicBezTo>
                    <a:pt x="3642" y="2680"/>
                    <a:pt x="3667" y="2660"/>
                    <a:pt x="3694" y="2640"/>
                  </a:cubicBezTo>
                  <a:cubicBezTo>
                    <a:pt x="3721" y="2620"/>
                    <a:pt x="3749" y="2599"/>
                    <a:pt x="3776" y="2580"/>
                  </a:cubicBezTo>
                  <a:cubicBezTo>
                    <a:pt x="3803" y="2561"/>
                    <a:pt x="3829" y="2545"/>
                    <a:pt x="3856" y="2528"/>
                  </a:cubicBezTo>
                  <a:cubicBezTo>
                    <a:pt x="3883" y="2511"/>
                    <a:pt x="3913" y="2494"/>
                    <a:pt x="3940" y="2476"/>
                  </a:cubicBezTo>
                  <a:cubicBezTo>
                    <a:pt x="3967" y="2458"/>
                    <a:pt x="3991" y="2439"/>
                    <a:pt x="4020" y="2420"/>
                  </a:cubicBezTo>
                  <a:cubicBezTo>
                    <a:pt x="4049" y="2401"/>
                    <a:pt x="4088" y="2381"/>
                    <a:pt x="4116" y="2364"/>
                  </a:cubicBezTo>
                  <a:cubicBezTo>
                    <a:pt x="4144" y="2347"/>
                    <a:pt x="4161" y="2335"/>
                    <a:pt x="4188" y="2320"/>
                  </a:cubicBezTo>
                  <a:cubicBezTo>
                    <a:pt x="4215" y="2305"/>
                    <a:pt x="4251" y="2287"/>
                    <a:pt x="4280" y="2272"/>
                  </a:cubicBezTo>
                  <a:cubicBezTo>
                    <a:pt x="4309" y="2257"/>
                    <a:pt x="4337" y="2241"/>
                    <a:pt x="4364" y="2228"/>
                  </a:cubicBezTo>
                  <a:cubicBezTo>
                    <a:pt x="4391" y="2215"/>
                    <a:pt x="4413" y="2205"/>
                    <a:pt x="4440" y="2192"/>
                  </a:cubicBezTo>
                  <a:lnTo>
                    <a:pt x="4524" y="2148"/>
                  </a:lnTo>
                  <a:lnTo>
                    <a:pt x="4524" y="1948"/>
                  </a:lnTo>
                  <a:lnTo>
                    <a:pt x="2604" y="1948"/>
                  </a:lnTo>
                  <a:lnTo>
                    <a:pt x="2604" y="2148"/>
                  </a:lnTo>
                  <a:lnTo>
                    <a:pt x="4132" y="2148"/>
                  </a:lnTo>
                  <a:lnTo>
                    <a:pt x="4000" y="2224"/>
                  </a:lnTo>
                  <a:cubicBezTo>
                    <a:pt x="3959" y="2249"/>
                    <a:pt x="3918" y="2274"/>
                    <a:pt x="3884" y="2296"/>
                  </a:cubicBezTo>
                  <a:lnTo>
                    <a:pt x="3796" y="2356"/>
                  </a:lnTo>
                  <a:lnTo>
                    <a:pt x="2604" y="2356"/>
                  </a:lnTo>
                  <a:lnTo>
                    <a:pt x="2604" y="2560"/>
                  </a:lnTo>
                  <a:lnTo>
                    <a:pt x="3500" y="2560"/>
                  </a:lnTo>
                  <a:lnTo>
                    <a:pt x="3412" y="2628"/>
                  </a:lnTo>
                  <a:lnTo>
                    <a:pt x="3332" y="2696"/>
                  </a:lnTo>
                  <a:lnTo>
                    <a:pt x="3240" y="2768"/>
                  </a:lnTo>
                  <a:lnTo>
                    <a:pt x="2608" y="2768"/>
                  </a:lnTo>
                  <a:lnTo>
                    <a:pt x="2608" y="2972"/>
                  </a:lnTo>
                  <a:lnTo>
                    <a:pt x="3016" y="2972"/>
                  </a:lnTo>
                  <a:lnTo>
                    <a:pt x="2944" y="3048"/>
                  </a:lnTo>
                  <a:lnTo>
                    <a:pt x="2868" y="3132"/>
                  </a:lnTo>
                  <a:lnTo>
                    <a:pt x="2784" y="3212"/>
                  </a:lnTo>
                  <a:lnTo>
                    <a:pt x="2708" y="3304"/>
                  </a:lnTo>
                  <a:lnTo>
                    <a:pt x="2636" y="3392"/>
                  </a:lnTo>
                  <a:lnTo>
                    <a:pt x="2568" y="3476"/>
                  </a:lnTo>
                  <a:lnTo>
                    <a:pt x="2504" y="3564"/>
                  </a:lnTo>
                  <a:lnTo>
                    <a:pt x="2436" y="3656"/>
                  </a:lnTo>
                  <a:lnTo>
                    <a:pt x="2368" y="3744"/>
                  </a:lnTo>
                  <a:lnTo>
                    <a:pt x="2372" y="0"/>
                  </a:lnTo>
                  <a:lnTo>
                    <a:pt x="2160" y="0"/>
                  </a:lnTo>
                  <a:lnTo>
                    <a:pt x="2088" y="128"/>
                  </a:lnTo>
                  <a:cubicBezTo>
                    <a:pt x="2064" y="167"/>
                    <a:pt x="2039" y="197"/>
                    <a:pt x="2016" y="232"/>
                  </a:cubicBezTo>
                  <a:cubicBezTo>
                    <a:pt x="1993" y="267"/>
                    <a:pt x="1972" y="302"/>
                    <a:pt x="1948" y="336"/>
                  </a:cubicBezTo>
                  <a:cubicBezTo>
                    <a:pt x="1924" y="370"/>
                    <a:pt x="1897" y="403"/>
                    <a:pt x="1872" y="436"/>
                  </a:cubicBezTo>
                  <a:cubicBezTo>
                    <a:pt x="1847" y="469"/>
                    <a:pt x="1825" y="503"/>
                    <a:pt x="1800" y="536"/>
                  </a:cubicBezTo>
                  <a:cubicBezTo>
                    <a:pt x="1775" y="569"/>
                    <a:pt x="1749" y="601"/>
                    <a:pt x="1724" y="632"/>
                  </a:cubicBezTo>
                  <a:cubicBezTo>
                    <a:pt x="1699" y="663"/>
                    <a:pt x="1673" y="691"/>
                    <a:pt x="1648" y="720"/>
                  </a:cubicBezTo>
                  <a:cubicBezTo>
                    <a:pt x="1623" y="749"/>
                    <a:pt x="1598" y="779"/>
                    <a:pt x="1572" y="808"/>
                  </a:cubicBezTo>
                  <a:lnTo>
                    <a:pt x="1492" y="892"/>
                  </a:lnTo>
                  <a:cubicBezTo>
                    <a:pt x="1465" y="920"/>
                    <a:pt x="1439" y="949"/>
                    <a:pt x="1412" y="976"/>
                  </a:cubicBezTo>
                  <a:cubicBezTo>
                    <a:pt x="1385" y="1003"/>
                    <a:pt x="1359" y="1030"/>
                    <a:pt x="1332" y="1056"/>
                  </a:cubicBezTo>
                  <a:cubicBezTo>
                    <a:pt x="1305" y="1082"/>
                    <a:pt x="1275" y="1108"/>
                    <a:pt x="1248" y="1132"/>
                  </a:cubicBezTo>
                  <a:cubicBezTo>
                    <a:pt x="1221" y="1156"/>
                    <a:pt x="1195" y="1177"/>
                    <a:pt x="1168" y="1200"/>
                  </a:cubicBezTo>
                  <a:cubicBezTo>
                    <a:pt x="1141" y="1223"/>
                    <a:pt x="1113" y="1248"/>
                    <a:pt x="1084" y="1272"/>
                  </a:cubicBezTo>
                  <a:cubicBezTo>
                    <a:pt x="1055" y="1296"/>
                    <a:pt x="1024" y="1319"/>
                    <a:pt x="992" y="1344"/>
                  </a:cubicBezTo>
                  <a:cubicBezTo>
                    <a:pt x="960" y="1369"/>
                    <a:pt x="925" y="1395"/>
                    <a:pt x="892" y="1420"/>
                  </a:cubicBezTo>
                  <a:cubicBezTo>
                    <a:pt x="859" y="1445"/>
                    <a:pt x="826" y="1471"/>
                    <a:pt x="792" y="1496"/>
                  </a:cubicBezTo>
                  <a:cubicBezTo>
                    <a:pt x="758" y="1521"/>
                    <a:pt x="723" y="1545"/>
                    <a:pt x="688" y="1568"/>
                  </a:cubicBezTo>
                  <a:cubicBezTo>
                    <a:pt x="653" y="1591"/>
                    <a:pt x="619" y="1609"/>
                    <a:pt x="584" y="1632"/>
                  </a:cubicBezTo>
                  <a:cubicBezTo>
                    <a:pt x="549" y="1655"/>
                    <a:pt x="513" y="1682"/>
                    <a:pt x="476" y="1704"/>
                  </a:cubicBezTo>
                  <a:cubicBezTo>
                    <a:pt x="439" y="1726"/>
                    <a:pt x="403" y="1743"/>
                    <a:pt x="364" y="1764"/>
                  </a:cubicBezTo>
                  <a:cubicBezTo>
                    <a:pt x="325" y="1785"/>
                    <a:pt x="280" y="1810"/>
                    <a:pt x="240" y="1832"/>
                  </a:cubicBezTo>
                  <a:cubicBezTo>
                    <a:pt x="200" y="1854"/>
                    <a:pt x="163" y="1876"/>
                    <a:pt x="124" y="1896"/>
                  </a:cubicBezTo>
                  <a:lnTo>
                    <a:pt x="4" y="1952"/>
                  </a:lnTo>
                  <a:lnTo>
                    <a:pt x="0" y="2152"/>
                  </a:lnTo>
                  <a:lnTo>
                    <a:pt x="1924" y="2152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6F677"/>
                </a:gs>
                <a:gs pos="0">
                  <a:srgbClr val="FFFF00"/>
                </a:gs>
                <a:gs pos="89000">
                  <a:srgbClr val="FF9900"/>
                </a:gs>
              </a:gsLst>
              <a:lin ang="6600000" scaled="0"/>
              <a:tileRect/>
            </a:gradFill>
            <a:ln w="0" cmpd="sng">
              <a:noFill/>
              <a:round/>
              <a:headEnd/>
              <a:tailEnd/>
            </a:ln>
            <a:effectLst>
              <a:outerShdw blurRad="50800" dist="25400" dir="18900000" algn="bl" rotWithShape="0">
                <a:prstClr val="black">
                  <a:alpha val="67000"/>
                </a:prstClr>
              </a:outerShdw>
            </a:effectLst>
            <a:ex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92889" y="6585497"/>
              <a:ext cx="278450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500" b="1" dirty="0"/>
                <a:t>NAMEX</a:t>
              </a:r>
              <a:endParaRPr lang="ru-RU" sz="500" b="1" dirty="0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19741" y="6438339"/>
              <a:ext cx="216024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500" b="1" dirty="0"/>
                <a:t>НТБ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28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eader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6"/>
            <a:ext cx="9936000" cy="936642"/>
          </a:xfrm>
          <a:prstGeom prst="rect">
            <a:avLst/>
          </a:prstGeom>
        </p:spPr>
      </p:pic>
      <p:pic>
        <p:nvPicPr>
          <p:cNvPr id="17" name="Picture 16" descr="Footer_ligh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288112"/>
            <a:ext cx="9936000" cy="57176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5"/>
          <p:cNvGrpSpPr>
            <a:grpSpLocks/>
          </p:cNvGrpSpPr>
          <p:nvPr userDrawn="1"/>
        </p:nvGrpSpPr>
        <p:grpSpPr bwMode="auto">
          <a:xfrm>
            <a:off x="311283" y="6391275"/>
            <a:ext cx="2418027" cy="376238"/>
            <a:chOff x="884" y="1480"/>
            <a:chExt cx="3946" cy="664"/>
          </a:xfrm>
        </p:grpSpPr>
        <p:pic>
          <p:nvPicPr>
            <p:cNvPr id="14" name="Picture 16" descr="Sign + ММВБ + MICEX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RTS Биржа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2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ddle_slide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936000" cy="6873882"/>
          </a:xfrm>
          <a:prstGeom prst="rect">
            <a:avLst/>
          </a:prstGeom>
        </p:spPr>
      </p:pic>
      <p:pic>
        <p:nvPicPr>
          <p:cNvPr id="7" name="Picture 25" descr="Sign + ММВБ + MICEX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695336"/>
            <a:ext cx="1799998" cy="6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RTS Биржа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90" y="765184"/>
            <a:ext cx="1799998" cy="5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ддл пои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dle_slide_01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6"/>
            <a:ext cx="9936000" cy="68602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81372" y="2852936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60" y="700395"/>
            <a:ext cx="1799998" cy="6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90" y="765184"/>
            <a:ext cx="1799998" cy="5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1835349" y="630750"/>
            <a:ext cx="1008112" cy="838928"/>
            <a:chOff x="2134021" y="703847"/>
            <a:chExt cx="1008112" cy="838928"/>
          </a:xfrm>
        </p:grpSpPr>
        <p:sp>
          <p:nvSpPr>
            <p:cNvPr id="7" name="Freeform 8"/>
            <p:cNvSpPr>
              <a:spLocks noChangeAspect="1"/>
            </p:cNvSpPr>
            <p:nvPr/>
          </p:nvSpPr>
          <p:spPr bwMode="auto">
            <a:xfrm>
              <a:off x="2140607" y="703847"/>
              <a:ext cx="1001526" cy="838928"/>
            </a:xfrm>
            <a:custGeom>
              <a:avLst/>
              <a:gdLst>
                <a:gd name="T0" fmla="*/ 400 w 4524"/>
                <a:gd name="T1" fmla="*/ 391 h 4104"/>
                <a:gd name="T2" fmla="*/ 106 w 4524"/>
                <a:gd name="T3" fmla="*/ 379 h 4104"/>
                <a:gd name="T4" fmla="*/ 155 w 4524"/>
                <a:gd name="T5" fmla="*/ 351 h 4104"/>
                <a:gd name="T6" fmla="*/ 400 w 4524"/>
                <a:gd name="T7" fmla="*/ 309 h 4104"/>
                <a:gd name="T8" fmla="*/ 235 w 4524"/>
                <a:gd name="T9" fmla="*/ 294 h 4104"/>
                <a:gd name="T10" fmla="*/ 268 w 4524"/>
                <a:gd name="T11" fmla="*/ 268 h 4104"/>
                <a:gd name="T12" fmla="*/ 400 w 4524"/>
                <a:gd name="T13" fmla="*/ 228 h 4104"/>
                <a:gd name="T14" fmla="*/ 330 w 4524"/>
                <a:gd name="T15" fmla="*/ 210 h 4104"/>
                <a:gd name="T16" fmla="*/ 367 w 4524"/>
                <a:gd name="T17" fmla="*/ 172 h 4104"/>
                <a:gd name="T18" fmla="*/ 408 w 4524"/>
                <a:gd name="T19" fmla="*/ 125 h 4104"/>
                <a:gd name="T20" fmla="*/ 446 w 4524"/>
                <a:gd name="T21" fmla="*/ 73 h 4104"/>
                <a:gd name="T22" fmla="*/ 493 w 4524"/>
                <a:gd name="T23" fmla="*/ 825 h 4104"/>
                <a:gd name="T24" fmla="*/ 515 w 4524"/>
                <a:gd name="T25" fmla="*/ 786 h 4104"/>
                <a:gd name="T26" fmla="*/ 542 w 4524"/>
                <a:gd name="T27" fmla="*/ 751 h 4104"/>
                <a:gd name="T28" fmla="*/ 569 w 4524"/>
                <a:gd name="T29" fmla="*/ 715 h 4104"/>
                <a:gd name="T30" fmla="*/ 596 w 4524"/>
                <a:gd name="T31" fmla="*/ 683 h 4104"/>
                <a:gd name="T32" fmla="*/ 624 w 4524"/>
                <a:gd name="T33" fmla="*/ 655 h 4104"/>
                <a:gd name="T34" fmla="*/ 654 w 4524"/>
                <a:gd name="T35" fmla="*/ 623 h 4104"/>
                <a:gd name="T36" fmla="*/ 685 w 4524"/>
                <a:gd name="T37" fmla="*/ 595 h 4104"/>
                <a:gd name="T38" fmla="*/ 718 w 4524"/>
                <a:gd name="T39" fmla="*/ 568 h 4104"/>
                <a:gd name="T40" fmla="*/ 751 w 4524"/>
                <a:gd name="T41" fmla="*/ 543 h 4104"/>
                <a:gd name="T42" fmla="*/ 785 w 4524"/>
                <a:gd name="T43" fmla="*/ 519 h 4104"/>
                <a:gd name="T44" fmla="*/ 819 w 4524"/>
                <a:gd name="T45" fmla="*/ 498 h 4104"/>
                <a:gd name="T46" fmla="*/ 855 w 4524"/>
                <a:gd name="T47" fmla="*/ 475 h 4104"/>
                <a:gd name="T48" fmla="*/ 889 w 4524"/>
                <a:gd name="T49" fmla="*/ 457 h 4104"/>
                <a:gd name="T50" fmla="*/ 923 w 4524"/>
                <a:gd name="T51" fmla="*/ 441 h 4104"/>
                <a:gd name="T52" fmla="*/ 940 w 4524"/>
                <a:gd name="T53" fmla="*/ 392 h 4104"/>
                <a:gd name="T54" fmla="*/ 541 w 4524"/>
                <a:gd name="T55" fmla="*/ 432 h 4104"/>
                <a:gd name="T56" fmla="*/ 831 w 4524"/>
                <a:gd name="T57" fmla="*/ 447 h 4104"/>
                <a:gd name="T58" fmla="*/ 789 w 4524"/>
                <a:gd name="T59" fmla="*/ 474 h 4104"/>
                <a:gd name="T60" fmla="*/ 541 w 4524"/>
                <a:gd name="T61" fmla="*/ 515 h 4104"/>
                <a:gd name="T62" fmla="*/ 709 w 4524"/>
                <a:gd name="T63" fmla="*/ 528 h 4104"/>
                <a:gd name="T64" fmla="*/ 673 w 4524"/>
                <a:gd name="T65" fmla="*/ 556 h 4104"/>
                <a:gd name="T66" fmla="*/ 542 w 4524"/>
                <a:gd name="T67" fmla="*/ 597 h 4104"/>
                <a:gd name="T68" fmla="*/ 612 w 4524"/>
                <a:gd name="T69" fmla="*/ 613 h 4104"/>
                <a:gd name="T70" fmla="*/ 578 w 4524"/>
                <a:gd name="T71" fmla="*/ 646 h 4104"/>
                <a:gd name="T72" fmla="*/ 548 w 4524"/>
                <a:gd name="T73" fmla="*/ 682 h 4104"/>
                <a:gd name="T74" fmla="*/ 520 w 4524"/>
                <a:gd name="T75" fmla="*/ 716 h 4104"/>
                <a:gd name="T76" fmla="*/ 492 w 4524"/>
                <a:gd name="T77" fmla="*/ 753 h 4104"/>
                <a:gd name="T78" fmla="*/ 449 w 4524"/>
                <a:gd name="T79" fmla="*/ 0 h 4104"/>
                <a:gd name="T80" fmla="*/ 419 w 4524"/>
                <a:gd name="T81" fmla="*/ 47 h 4104"/>
                <a:gd name="T82" fmla="*/ 389 w 4524"/>
                <a:gd name="T83" fmla="*/ 88 h 4104"/>
                <a:gd name="T84" fmla="*/ 358 w 4524"/>
                <a:gd name="T85" fmla="*/ 127 h 4104"/>
                <a:gd name="T86" fmla="*/ 327 w 4524"/>
                <a:gd name="T87" fmla="*/ 162 h 4104"/>
                <a:gd name="T88" fmla="*/ 293 w 4524"/>
                <a:gd name="T89" fmla="*/ 196 h 4104"/>
                <a:gd name="T90" fmla="*/ 259 w 4524"/>
                <a:gd name="T91" fmla="*/ 228 h 4104"/>
                <a:gd name="T92" fmla="*/ 225 w 4524"/>
                <a:gd name="T93" fmla="*/ 256 h 4104"/>
                <a:gd name="T94" fmla="*/ 185 w 4524"/>
                <a:gd name="T95" fmla="*/ 285 h 4104"/>
                <a:gd name="T96" fmla="*/ 143 w 4524"/>
                <a:gd name="T97" fmla="*/ 315 h 4104"/>
                <a:gd name="T98" fmla="*/ 99 w 4524"/>
                <a:gd name="T99" fmla="*/ 343 h 4104"/>
                <a:gd name="T100" fmla="*/ 50 w 4524"/>
                <a:gd name="T101" fmla="*/ 368 h 4104"/>
                <a:gd name="T102" fmla="*/ 1 w 4524"/>
                <a:gd name="T103" fmla="*/ 392 h 4104"/>
                <a:gd name="T104" fmla="*/ 400 w 4524"/>
                <a:gd name="T105" fmla="*/ 433 h 4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24" h="4104">
                  <a:moveTo>
                    <a:pt x="1924" y="2152"/>
                  </a:moveTo>
                  <a:lnTo>
                    <a:pt x="1924" y="1944"/>
                  </a:lnTo>
                  <a:lnTo>
                    <a:pt x="408" y="1944"/>
                  </a:lnTo>
                  <a:cubicBezTo>
                    <a:pt x="408" y="1944"/>
                    <a:pt x="475" y="1905"/>
                    <a:pt x="512" y="1884"/>
                  </a:cubicBezTo>
                  <a:cubicBezTo>
                    <a:pt x="549" y="1863"/>
                    <a:pt x="589" y="1839"/>
                    <a:pt x="628" y="1816"/>
                  </a:cubicBezTo>
                  <a:lnTo>
                    <a:pt x="744" y="1744"/>
                  </a:lnTo>
                  <a:lnTo>
                    <a:pt x="1924" y="1744"/>
                  </a:lnTo>
                  <a:lnTo>
                    <a:pt x="1924" y="1536"/>
                  </a:lnTo>
                  <a:lnTo>
                    <a:pt x="1032" y="1536"/>
                  </a:lnTo>
                  <a:lnTo>
                    <a:pt x="1132" y="1464"/>
                  </a:lnTo>
                  <a:cubicBezTo>
                    <a:pt x="1163" y="1440"/>
                    <a:pt x="1193" y="1414"/>
                    <a:pt x="1220" y="1392"/>
                  </a:cubicBezTo>
                  <a:lnTo>
                    <a:pt x="1292" y="1332"/>
                  </a:lnTo>
                  <a:lnTo>
                    <a:pt x="1924" y="1332"/>
                  </a:lnTo>
                  <a:lnTo>
                    <a:pt x="1924" y="1132"/>
                  </a:lnTo>
                  <a:lnTo>
                    <a:pt x="1508" y="1132"/>
                  </a:lnTo>
                  <a:lnTo>
                    <a:pt x="1588" y="1044"/>
                  </a:lnTo>
                  <a:cubicBezTo>
                    <a:pt x="1616" y="1015"/>
                    <a:pt x="1646" y="987"/>
                    <a:pt x="1676" y="956"/>
                  </a:cubicBezTo>
                  <a:cubicBezTo>
                    <a:pt x="1706" y="925"/>
                    <a:pt x="1735" y="893"/>
                    <a:pt x="1768" y="856"/>
                  </a:cubicBezTo>
                  <a:cubicBezTo>
                    <a:pt x="1801" y="819"/>
                    <a:pt x="1839" y="775"/>
                    <a:pt x="1872" y="736"/>
                  </a:cubicBezTo>
                  <a:cubicBezTo>
                    <a:pt x="1905" y="697"/>
                    <a:pt x="1935" y="663"/>
                    <a:pt x="1964" y="624"/>
                  </a:cubicBezTo>
                  <a:cubicBezTo>
                    <a:pt x="1993" y="585"/>
                    <a:pt x="2017" y="547"/>
                    <a:pt x="2048" y="504"/>
                  </a:cubicBezTo>
                  <a:lnTo>
                    <a:pt x="2148" y="364"/>
                  </a:lnTo>
                  <a:lnTo>
                    <a:pt x="2148" y="4104"/>
                  </a:lnTo>
                  <a:lnTo>
                    <a:pt x="2372" y="4104"/>
                  </a:lnTo>
                  <a:lnTo>
                    <a:pt x="2424" y="4008"/>
                  </a:lnTo>
                  <a:cubicBezTo>
                    <a:pt x="2442" y="3976"/>
                    <a:pt x="2459" y="3943"/>
                    <a:pt x="2480" y="3912"/>
                  </a:cubicBezTo>
                  <a:cubicBezTo>
                    <a:pt x="2501" y="3881"/>
                    <a:pt x="2527" y="3853"/>
                    <a:pt x="2548" y="3824"/>
                  </a:cubicBezTo>
                  <a:cubicBezTo>
                    <a:pt x="2569" y="3795"/>
                    <a:pt x="2587" y="3766"/>
                    <a:pt x="2608" y="3736"/>
                  </a:cubicBezTo>
                  <a:cubicBezTo>
                    <a:pt x="2629" y="3706"/>
                    <a:pt x="2650" y="3674"/>
                    <a:pt x="2672" y="3644"/>
                  </a:cubicBezTo>
                  <a:cubicBezTo>
                    <a:pt x="2694" y="3614"/>
                    <a:pt x="2719" y="3584"/>
                    <a:pt x="2740" y="3556"/>
                  </a:cubicBezTo>
                  <a:cubicBezTo>
                    <a:pt x="2761" y="3528"/>
                    <a:pt x="2779" y="3502"/>
                    <a:pt x="2800" y="3476"/>
                  </a:cubicBezTo>
                  <a:cubicBezTo>
                    <a:pt x="2821" y="3450"/>
                    <a:pt x="2846" y="3425"/>
                    <a:pt x="2868" y="3400"/>
                  </a:cubicBezTo>
                  <a:cubicBezTo>
                    <a:pt x="2890" y="3375"/>
                    <a:pt x="2909" y="3352"/>
                    <a:pt x="2932" y="3328"/>
                  </a:cubicBezTo>
                  <a:cubicBezTo>
                    <a:pt x="2955" y="3304"/>
                    <a:pt x="2979" y="3282"/>
                    <a:pt x="3004" y="3256"/>
                  </a:cubicBezTo>
                  <a:cubicBezTo>
                    <a:pt x="3029" y="3230"/>
                    <a:pt x="3056" y="3198"/>
                    <a:pt x="3080" y="3172"/>
                  </a:cubicBezTo>
                  <a:cubicBezTo>
                    <a:pt x="3104" y="3146"/>
                    <a:pt x="3125" y="3123"/>
                    <a:pt x="3148" y="3100"/>
                  </a:cubicBezTo>
                  <a:cubicBezTo>
                    <a:pt x="3171" y="3077"/>
                    <a:pt x="3191" y="3059"/>
                    <a:pt x="3216" y="3036"/>
                  </a:cubicBezTo>
                  <a:cubicBezTo>
                    <a:pt x="3241" y="3013"/>
                    <a:pt x="3269" y="2985"/>
                    <a:pt x="3296" y="2960"/>
                  </a:cubicBezTo>
                  <a:cubicBezTo>
                    <a:pt x="3323" y="2935"/>
                    <a:pt x="3349" y="2911"/>
                    <a:pt x="3376" y="2888"/>
                  </a:cubicBezTo>
                  <a:cubicBezTo>
                    <a:pt x="3403" y="2865"/>
                    <a:pt x="3429" y="2845"/>
                    <a:pt x="3456" y="2824"/>
                  </a:cubicBezTo>
                  <a:cubicBezTo>
                    <a:pt x="3483" y="2803"/>
                    <a:pt x="3509" y="2781"/>
                    <a:pt x="3536" y="2760"/>
                  </a:cubicBezTo>
                  <a:cubicBezTo>
                    <a:pt x="3563" y="2739"/>
                    <a:pt x="3590" y="2720"/>
                    <a:pt x="3616" y="2700"/>
                  </a:cubicBezTo>
                  <a:cubicBezTo>
                    <a:pt x="3642" y="2680"/>
                    <a:pt x="3667" y="2660"/>
                    <a:pt x="3694" y="2640"/>
                  </a:cubicBezTo>
                  <a:cubicBezTo>
                    <a:pt x="3721" y="2620"/>
                    <a:pt x="3749" y="2599"/>
                    <a:pt x="3776" y="2580"/>
                  </a:cubicBezTo>
                  <a:cubicBezTo>
                    <a:pt x="3803" y="2561"/>
                    <a:pt x="3829" y="2545"/>
                    <a:pt x="3856" y="2528"/>
                  </a:cubicBezTo>
                  <a:cubicBezTo>
                    <a:pt x="3883" y="2511"/>
                    <a:pt x="3913" y="2494"/>
                    <a:pt x="3940" y="2476"/>
                  </a:cubicBezTo>
                  <a:cubicBezTo>
                    <a:pt x="3967" y="2458"/>
                    <a:pt x="3991" y="2439"/>
                    <a:pt x="4020" y="2420"/>
                  </a:cubicBezTo>
                  <a:cubicBezTo>
                    <a:pt x="4049" y="2401"/>
                    <a:pt x="4088" y="2381"/>
                    <a:pt x="4116" y="2364"/>
                  </a:cubicBezTo>
                  <a:cubicBezTo>
                    <a:pt x="4144" y="2347"/>
                    <a:pt x="4161" y="2335"/>
                    <a:pt x="4188" y="2320"/>
                  </a:cubicBezTo>
                  <a:cubicBezTo>
                    <a:pt x="4215" y="2305"/>
                    <a:pt x="4251" y="2287"/>
                    <a:pt x="4280" y="2272"/>
                  </a:cubicBezTo>
                  <a:cubicBezTo>
                    <a:pt x="4309" y="2257"/>
                    <a:pt x="4337" y="2241"/>
                    <a:pt x="4364" y="2228"/>
                  </a:cubicBezTo>
                  <a:cubicBezTo>
                    <a:pt x="4391" y="2215"/>
                    <a:pt x="4413" y="2205"/>
                    <a:pt x="4440" y="2192"/>
                  </a:cubicBezTo>
                  <a:lnTo>
                    <a:pt x="4524" y="2148"/>
                  </a:lnTo>
                  <a:lnTo>
                    <a:pt x="4524" y="1948"/>
                  </a:lnTo>
                  <a:lnTo>
                    <a:pt x="2604" y="1948"/>
                  </a:lnTo>
                  <a:lnTo>
                    <a:pt x="2604" y="2148"/>
                  </a:lnTo>
                  <a:lnTo>
                    <a:pt x="4132" y="2148"/>
                  </a:lnTo>
                  <a:lnTo>
                    <a:pt x="4000" y="2224"/>
                  </a:lnTo>
                  <a:cubicBezTo>
                    <a:pt x="3959" y="2249"/>
                    <a:pt x="3918" y="2274"/>
                    <a:pt x="3884" y="2296"/>
                  </a:cubicBezTo>
                  <a:lnTo>
                    <a:pt x="3796" y="2356"/>
                  </a:lnTo>
                  <a:lnTo>
                    <a:pt x="2604" y="2356"/>
                  </a:lnTo>
                  <a:lnTo>
                    <a:pt x="2604" y="2560"/>
                  </a:lnTo>
                  <a:lnTo>
                    <a:pt x="3500" y="2560"/>
                  </a:lnTo>
                  <a:lnTo>
                    <a:pt x="3412" y="2628"/>
                  </a:lnTo>
                  <a:lnTo>
                    <a:pt x="3332" y="2696"/>
                  </a:lnTo>
                  <a:lnTo>
                    <a:pt x="3240" y="2768"/>
                  </a:lnTo>
                  <a:lnTo>
                    <a:pt x="2608" y="2768"/>
                  </a:lnTo>
                  <a:lnTo>
                    <a:pt x="2608" y="2972"/>
                  </a:lnTo>
                  <a:lnTo>
                    <a:pt x="3016" y="2972"/>
                  </a:lnTo>
                  <a:lnTo>
                    <a:pt x="2944" y="3048"/>
                  </a:lnTo>
                  <a:lnTo>
                    <a:pt x="2868" y="3132"/>
                  </a:lnTo>
                  <a:lnTo>
                    <a:pt x="2784" y="3212"/>
                  </a:lnTo>
                  <a:lnTo>
                    <a:pt x="2708" y="3304"/>
                  </a:lnTo>
                  <a:lnTo>
                    <a:pt x="2636" y="3392"/>
                  </a:lnTo>
                  <a:lnTo>
                    <a:pt x="2568" y="3476"/>
                  </a:lnTo>
                  <a:lnTo>
                    <a:pt x="2504" y="3564"/>
                  </a:lnTo>
                  <a:lnTo>
                    <a:pt x="2436" y="3656"/>
                  </a:lnTo>
                  <a:lnTo>
                    <a:pt x="2368" y="3744"/>
                  </a:lnTo>
                  <a:lnTo>
                    <a:pt x="2372" y="0"/>
                  </a:lnTo>
                  <a:lnTo>
                    <a:pt x="2160" y="0"/>
                  </a:lnTo>
                  <a:lnTo>
                    <a:pt x="2088" y="128"/>
                  </a:lnTo>
                  <a:cubicBezTo>
                    <a:pt x="2064" y="167"/>
                    <a:pt x="2039" y="197"/>
                    <a:pt x="2016" y="232"/>
                  </a:cubicBezTo>
                  <a:cubicBezTo>
                    <a:pt x="1993" y="267"/>
                    <a:pt x="1972" y="302"/>
                    <a:pt x="1948" y="336"/>
                  </a:cubicBezTo>
                  <a:cubicBezTo>
                    <a:pt x="1924" y="370"/>
                    <a:pt x="1897" y="403"/>
                    <a:pt x="1872" y="436"/>
                  </a:cubicBezTo>
                  <a:cubicBezTo>
                    <a:pt x="1847" y="469"/>
                    <a:pt x="1825" y="503"/>
                    <a:pt x="1800" y="536"/>
                  </a:cubicBezTo>
                  <a:cubicBezTo>
                    <a:pt x="1775" y="569"/>
                    <a:pt x="1749" y="601"/>
                    <a:pt x="1724" y="632"/>
                  </a:cubicBezTo>
                  <a:cubicBezTo>
                    <a:pt x="1699" y="663"/>
                    <a:pt x="1673" y="691"/>
                    <a:pt x="1648" y="720"/>
                  </a:cubicBezTo>
                  <a:cubicBezTo>
                    <a:pt x="1623" y="749"/>
                    <a:pt x="1598" y="779"/>
                    <a:pt x="1572" y="808"/>
                  </a:cubicBezTo>
                  <a:lnTo>
                    <a:pt x="1492" y="892"/>
                  </a:lnTo>
                  <a:cubicBezTo>
                    <a:pt x="1465" y="920"/>
                    <a:pt x="1439" y="949"/>
                    <a:pt x="1412" y="976"/>
                  </a:cubicBezTo>
                  <a:cubicBezTo>
                    <a:pt x="1385" y="1003"/>
                    <a:pt x="1359" y="1030"/>
                    <a:pt x="1332" y="1056"/>
                  </a:cubicBezTo>
                  <a:cubicBezTo>
                    <a:pt x="1305" y="1082"/>
                    <a:pt x="1275" y="1108"/>
                    <a:pt x="1248" y="1132"/>
                  </a:cubicBezTo>
                  <a:cubicBezTo>
                    <a:pt x="1221" y="1156"/>
                    <a:pt x="1195" y="1177"/>
                    <a:pt x="1168" y="1200"/>
                  </a:cubicBezTo>
                  <a:cubicBezTo>
                    <a:pt x="1141" y="1223"/>
                    <a:pt x="1113" y="1248"/>
                    <a:pt x="1084" y="1272"/>
                  </a:cubicBezTo>
                  <a:cubicBezTo>
                    <a:pt x="1055" y="1296"/>
                    <a:pt x="1024" y="1319"/>
                    <a:pt x="992" y="1344"/>
                  </a:cubicBezTo>
                  <a:cubicBezTo>
                    <a:pt x="960" y="1369"/>
                    <a:pt x="925" y="1395"/>
                    <a:pt x="892" y="1420"/>
                  </a:cubicBezTo>
                  <a:cubicBezTo>
                    <a:pt x="859" y="1445"/>
                    <a:pt x="826" y="1471"/>
                    <a:pt x="792" y="1496"/>
                  </a:cubicBezTo>
                  <a:cubicBezTo>
                    <a:pt x="758" y="1521"/>
                    <a:pt x="723" y="1545"/>
                    <a:pt x="688" y="1568"/>
                  </a:cubicBezTo>
                  <a:cubicBezTo>
                    <a:pt x="653" y="1591"/>
                    <a:pt x="619" y="1609"/>
                    <a:pt x="584" y="1632"/>
                  </a:cubicBezTo>
                  <a:cubicBezTo>
                    <a:pt x="549" y="1655"/>
                    <a:pt x="513" y="1682"/>
                    <a:pt x="476" y="1704"/>
                  </a:cubicBezTo>
                  <a:cubicBezTo>
                    <a:pt x="439" y="1726"/>
                    <a:pt x="403" y="1743"/>
                    <a:pt x="364" y="1764"/>
                  </a:cubicBezTo>
                  <a:cubicBezTo>
                    <a:pt x="325" y="1785"/>
                    <a:pt x="280" y="1810"/>
                    <a:pt x="240" y="1832"/>
                  </a:cubicBezTo>
                  <a:cubicBezTo>
                    <a:pt x="200" y="1854"/>
                    <a:pt x="163" y="1876"/>
                    <a:pt x="124" y="1896"/>
                  </a:cubicBezTo>
                  <a:lnTo>
                    <a:pt x="4" y="1952"/>
                  </a:lnTo>
                  <a:lnTo>
                    <a:pt x="0" y="2152"/>
                  </a:lnTo>
                  <a:lnTo>
                    <a:pt x="1924" y="2152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6F677"/>
                </a:gs>
                <a:gs pos="0">
                  <a:srgbClr val="FFFF00"/>
                </a:gs>
                <a:gs pos="89000">
                  <a:srgbClr val="FF9900"/>
                </a:gs>
              </a:gsLst>
              <a:lin ang="6600000" scaled="0"/>
              <a:tileRect/>
            </a:gradFill>
            <a:ln w="0" cmpd="sng">
              <a:noFill/>
              <a:round/>
              <a:headEnd/>
              <a:tailEnd/>
            </a:ln>
            <a:effectLst>
              <a:outerShdw blurRad="50800" dist="25400" dir="18900000" algn="bl" rotWithShape="0">
                <a:prstClr val="black">
                  <a:alpha val="67000"/>
                </a:prstClr>
              </a:outerShdw>
            </a:effectLst>
            <a:ex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134021" y="1202756"/>
              <a:ext cx="500762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900" b="1" dirty="0"/>
                <a:t>NAMEX</a:t>
              </a:r>
              <a:endParaRPr lang="ru-RU" sz="900" b="1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28414" y="919914"/>
              <a:ext cx="38849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900" b="1" dirty="0"/>
                <a:t>НТБ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93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blank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936000" cy="68738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780928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8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55E3A6-50C9-124E-BC48-B340BD2EBDBC}" type="datetimeFigureOut">
              <a:rPr lang="en-US" smtClean="0"/>
              <a:pPr>
                <a:defRPr/>
              </a:pPr>
              <a:t>11/28/2012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C4127C-2355-784F-8D01-3F67D8AC4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6" r:id="rId3"/>
    <p:sldLayoutId id="2147483766" r:id="rId4"/>
    <p:sldLayoutId id="2147483771" r:id="rId5"/>
    <p:sldLayoutId id="2147483770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ex.ru/markets/commodity/today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133750" y="5588757"/>
            <a:ext cx="5212358" cy="71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1400" dirty="0" smtClean="0">
                <a:solidFill>
                  <a:srgbClr val="404040"/>
                </a:solidFill>
                <a:cs typeface="+mn-cs"/>
              </a:rPr>
              <a:t>НАУМОВ Сергей Александрович </a:t>
            </a:r>
            <a:r>
              <a:rPr lang="ru-RU" sz="1400" dirty="0">
                <a:solidFill>
                  <a:srgbClr val="404040"/>
                </a:solidFill>
                <a:cs typeface="+mn-cs"/>
              </a:rPr>
              <a:t/>
            </a:r>
            <a:br>
              <a:rPr lang="ru-RU" sz="1400" dirty="0">
                <a:solidFill>
                  <a:srgbClr val="404040"/>
                </a:solidFill>
                <a:cs typeface="+mn-cs"/>
              </a:rPr>
            </a:br>
            <a:r>
              <a:rPr lang="ru-RU" sz="1400" dirty="0" smtClean="0">
                <a:solidFill>
                  <a:srgbClr val="404040"/>
                </a:solidFill>
                <a:cs typeface="+mn-cs"/>
              </a:rPr>
              <a:t>Директор ЗАО «Национальная товарная биржа»</a:t>
            </a:r>
          </a:p>
          <a:p>
            <a:pPr algn="r">
              <a:defRPr/>
            </a:pPr>
            <a:r>
              <a:rPr lang="ru-RU" sz="1400" dirty="0" smtClean="0">
                <a:solidFill>
                  <a:srgbClr val="404040"/>
                </a:solidFill>
                <a:cs typeface="+mn-cs"/>
              </a:rPr>
              <a:t>Директор Департамента товарного рынка Московской Биржи</a:t>
            </a:r>
            <a:endParaRPr lang="ru-RU" sz="1400" dirty="0">
              <a:solidFill>
                <a:srgbClr val="404040"/>
              </a:solidFill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4848" y="1628800"/>
            <a:ext cx="4752528" cy="2520280"/>
          </a:xfrm>
        </p:spPr>
        <p:txBody>
          <a:bodyPr/>
          <a:lstStyle/>
          <a:p>
            <a:pPr algn="l"/>
            <a:r>
              <a:rPr lang="ru-RU" sz="3200" dirty="0" smtClean="0"/>
              <a:t>О </a:t>
            </a:r>
            <a:r>
              <a:rPr lang="ru-RU" sz="3200" dirty="0"/>
              <a:t>перспективах развития биржевой торговли зерном на </a:t>
            </a:r>
            <a:r>
              <a:rPr lang="ru-RU" sz="3200" dirty="0" smtClean="0"/>
              <a:t>Национальной товарной бирже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7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-27384"/>
            <a:ext cx="8915400" cy="94462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Национальная товарная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биржа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8078" y="1077119"/>
            <a:ext cx="9279457" cy="4968552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400" dirty="0">
                <a:solidFill>
                  <a:srgbClr val="FF0000"/>
                </a:solidFill>
              </a:rPr>
              <a:t>ЗАО «Национальная товарная биржа» (НТБ) учреждена в июле 2002 года с целью организации биржевого товарного рынка Группы ММВБ </a:t>
            </a:r>
            <a:r>
              <a:rPr lang="ru-RU" sz="1400" dirty="0" smtClean="0">
                <a:solidFill>
                  <a:srgbClr val="FF0000"/>
                </a:solidFill>
              </a:rPr>
              <a:t>(в настоящее время </a:t>
            </a:r>
            <a:r>
              <a:rPr lang="ru-RU" sz="1400" dirty="0" smtClean="0">
                <a:solidFill>
                  <a:srgbClr val="FF0000"/>
                </a:solidFill>
              </a:rPr>
              <a:t>Московская Биржа)</a:t>
            </a:r>
            <a:endParaRPr lang="ru-RU" sz="1400" dirty="0">
              <a:solidFill>
                <a:srgbClr val="FF0000"/>
              </a:solidFill>
            </a:endParaRPr>
          </a:p>
          <a:p>
            <a:pPr marL="266700" lvl="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НТБ имеет лицензию ФСФР России (№ 129 от 26.09.2002 г.) на </a:t>
            </a:r>
            <a:r>
              <a:rPr lang="ru-RU" sz="1400" dirty="0" smtClean="0">
                <a:solidFill>
                  <a:srgbClr val="000000"/>
                </a:solidFill>
              </a:rPr>
              <a:t>организацию </a:t>
            </a:r>
            <a:r>
              <a:rPr lang="ru-RU" sz="1400" dirty="0">
                <a:solidFill>
                  <a:srgbClr val="000000"/>
                </a:solidFill>
              </a:rPr>
              <a:t>биржевой торговли по товарным секциям: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Зерновые, зернобобовые и технические культуры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Сельскохозяйственная продукция 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Фармацевтическая продукция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Водные биологические ресурсы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Продукция химической промышленности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Стандартные контракты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В состав акционеров НТБ входят: </a:t>
            </a:r>
          </a:p>
          <a:p>
            <a:pPr marL="542925" indent="-257175"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/>
            </a:pPr>
            <a:r>
              <a:rPr lang="ru-RU" sz="1200" dirty="0">
                <a:latin typeface="Arial" charset="0"/>
              </a:rPr>
              <a:t>Российский Зерновой Союз</a:t>
            </a:r>
          </a:p>
          <a:p>
            <a:pPr marL="542925" indent="-257175"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/>
            </a:pPr>
            <a:r>
              <a:rPr lang="ru-RU" sz="1200" dirty="0">
                <a:latin typeface="Arial" charset="0"/>
              </a:rPr>
              <a:t>Союза сахаропроизводителей России</a:t>
            </a:r>
          </a:p>
          <a:p>
            <a:pPr marL="542925" indent="-257175"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/>
            </a:pPr>
            <a:r>
              <a:rPr lang="ru-RU" sz="1200" dirty="0">
                <a:latin typeface="Arial" charset="0"/>
              </a:rPr>
              <a:t>системообразующие предприятия АПК</a:t>
            </a:r>
          </a:p>
          <a:p>
            <a:pPr marL="542925" indent="-257175"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/>
            </a:pPr>
            <a:r>
              <a:rPr lang="ru-RU" sz="1200" dirty="0">
                <a:latin typeface="Arial" charset="0"/>
              </a:rPr>
              <a:t>ОАО </a:t>
            </a:r>
            <a:r>
              <a:rPr lang="ru-RU" sz="1200" dirty="0" smtClean="0">
                <a:latin typeface="Arial" charset="0"/>
              </a:rPr>
              <a:t>Московская </a:t>
            </a:r>
            <a:r>
              <a:rPr lang="ru-RU" sz="1200" dirty="0" smtClean="0">
                <a:latin typeface="Arial" charset="0"/>
              </a:rPr>
              <a:t>Биржа </a:t>
            </a:r>
            <a:r>
              <a:rPr lang="ru-RU" sz="1200" dirty="0">
                <a:latin typeface="Arial" charset="0"/>
              </a:rPr>
              <a:t>и другие. </a:t>
            </a:r>
          </a:p>
          <a:p>
            <a:pPr marL="266700" lvl="1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С 2002 года НТБ принимает участие в проведении государственных товарных и закупочных интервенций на рынке зерна, с 2004 года является уполномоченной биржей Минсельхоза России при проведении государственных интервенций на рынке сельскохозяйственной продукции, сырья и продовольствия</a:t>
            </a:r>
          </a:p>
          <a:p>
            <a:pPr marL="266700" lvl="1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При организации биржевого товарного рынка используются инфраструктура и технологии Группы «Московская Биржа»</a:t>
            </a:r>
          </a:p>
          <a:p>
            <a:pPr marL="266700" lvl="1" indent="-26670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184" y="1946571"/>
            <a:ext cx="4594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Электроэнергия 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 smtClean="0"/>
              <a:t>Черные </a:t>
            </a:r>
            <a:r>
              <a:rPr lang="ru-RU" sz="1200" dirty="0"/>
              <a:t>металлы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Цветные металлы и сплавы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Строительные материалы</a:t>
            </a:r>
          </a:p>
          <a:p>
            <a:pPr marL="542925" lvl="0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Лес и </a:t>
            </a:r>
            <a:r>
              <a:rPr lang="ru-RU" sz="1200" dirty="0" smtClean="0"/>
              <a:t>лесоматериалы</a:t>
            </a:r>
            <a:endParaRPr lang="en-US" sz="1200" dirty="0" smtClean="0"/>
          </a:p>
          <a:p>
            <a:pPr marL="542925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ru-RU" sz="1200" dirty="0"/>
              <a:t>Энергоносители (нефть и нефтепродукты, газ и газовый конденсат, уголь</a:t>
            </a:r>
            <a:r>
              <a:rPr lang="ru-RU" sz="1200" dirty="0" smtClean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335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-27384"/>
            <a:ext cx="8915400" cy="94462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Направления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деятельности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НТБ 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перспективы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5300" y="1124745"/>
            <a:ext cx="8915400" cy="4464495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Государственные закупочные и товарные интервенции для регулирования рынка сельскохозяйственной продукции, сырья и продовольствия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ru-RU" sz="1200" dirty="0" smtClean="0">
                <a:latin typeface="Arial" charset="0"/>
              </a:rPr>
              <a:t>на </a:t>
            </a:r>
            <a:r>
              <a:rPr lang="ru-RU" sz="1200" dirty="0">
                <a:latin typeface="Arial" charset="0"/>
              </a:rPr>
              <a:t>рынке </a:t>
            </a:r>
            <a:r>
              <a:rPr lang="ru-RU" sz="1200" dirty="0" smtClean="0">
                <a:latin typeface="Arial" charset="0"/>
              </a:rPr>
              <a:t>зерна</a:t>
            </a:r>
            <a:endParaRPr lang="ru-RU" sz="1200" dirty="0" smtClean="0">
              <a:solidFill>
                <a:srgbClr val="FF0000"/>
              </a:solidFill>
              <a:latin typeface="Arial" charset="0"/>
            </a:endParaRP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на </a:t>
            </a:r>
            <a:r>
              <a:rPr lang="ru-RU" sz="1200" dirty="0">
                <a:solidFill>
                  <a:srgbClr val="FF0000"/>
                </a:solidFill>
                <a:latin typeface="Arial" charset="0"/>
              </a:rPr>
              <a:t>рынке </a:t>
            </a: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молока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Рынок поставочных фьючерсов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на пшеницу 3,4,5 класса с условиями поставки EXW (франко-склад) элеваторы </a:t>
            </a:r>
            <a:r>
              <a:rPr lang="ru-RU" sz="1200" dirty="0" smtClean="0">
                <a:latin typeface="Arial" charset="0"/>
              </a:rPr>
              <a:t>ЮФО</a:t>
            </a:r>
            <a:endParaRPr lang="ru-RU" sz="1200" dirty="0" smtClean="0">
              <a:solidFill>
                <a:srgbClr val="FF0000"/>
              </a:solidFill>
              <a:latin typeface="Arial" charset="0"/>
            </a:endParaRP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ru-RU" sz="1200" dirty="0" smtClean="0">
                <a:latin typeface="Arial" charset="0"/>
              </a:rPr>
              <a:t>на экспортную пшеницу с условиями поставки FOB (франко-борт) порт Новороссийск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ru-RU" sz="1200" dirty="0" smtClean="0">
                <a:latin typeface="Arial" charset="0"/>
              </a:rPr>
              <a:t>на </a:t>
            </a:r>
            <a:r>
              <a:rPr lang="ru-RU" sz="1200" dirty="0">
                <a:latin typeface="Arial" charset="0"/>
              </a:rPr>
              <a:t>рис, крупу рисовую по ГОСТу и ТУ с условиями поставки ЕХW на складах </a:t>
            </a:r>
            <a:r>
              <a:rPr lang="ru-RU" sz="1200" dirty="0" smtClean="0">
                <a:latin typeface="Arial" charset="0"/>
              </a:rPr>
              <a:t>ЮФО</a:t>
            </a:r>
            <a:endParaRPr lang="ru-RU" sz="1200" dirty="0" smtClean="0">
              <a:solidFill>
                <a:srgbClr val="FF0000"/>
              </a:solidFill>
              <a:latin typeface="Arial" charset="0"/>
            </a:endParaRP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>
                <a:solidFill>
                  <a:srgbClr val="FF0000"/>
                </a:solidFill>
              </a:rPr>
              <a:t>организация </a:t>
            </a:r>
            <a:r>
              <a:rPr lang="ru-RU" sz="1200" dirty="0" smtClean="0">
                <a:solidFill>
                  <a:srgbClr val="FF0000"/>
                </a:solidFill>
              </a:rPr>
              <a:t>рынка поставочных фьючерсов на пшеницу в Сибири, Черноземье, Поволжье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0000"/>
                </a:solidFill>
              </a:rPr>
              <a:t>организация рынка поставочных фьючерсов на сахар в ЮФО, ЦФО</a:t>
            </a:r>
            <a:endParaRPr lang="ru-RU" sz="1200" dirty="0">
              <a:solidFill>
                <a:srgbClr val="FF0000"/>
              </a:solidFill>
              <a:latin typeface="Arial" charset="0"/>
            </a:endParaRPr>
          </a:p>
          <a:p>
            <a:pPr marL="266700" lvl="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Организация биржевого рынка реального товара (спот-рынка) на зерно, агропродукцию, средства производства (с различными качественными показателями, базисами и условиями поставки)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>
                <a:solidFill>
                  <a:srgbClr val="FF0000"/>
                </a:solidFill>
              </a:rPr>
              <a:t>на зерно</a:t>
            </a:r>
          </a:p>
          <a:p>
            <a:pPr marL="542925" indent="-257175">
              <a:spcBef>
                <a:spcPts val="3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>
                <a:solidFill>
                  <a:srgbClr val="FF0000"/>
                </a:solidFill>
              </a:rPr>
              <a:t>другие товары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Развитие </a:t>
            </a:r>
            <a:r>
              <a:rPr lang="ru-RU" sz="1400" dirty="0">
                <a:solidFill>
                  <a:srgbClr val="000000"/>
                </a:solidFill>
              </a:rPr>
              <a:t>инфраструктуры рынка - внедрение новых инфраструктурных компонентов</a:t>
            </a:r>
          </a:p>
          <a:p>
            <a:pPr marL="542925" indent="-257175">
              <a:spcBef>
                <a:spcPts val="300"/>
              </a:spcBef>
              <a:spcAft>
                <a:spcPts val="300"/>
              </a:spcAft>
              <a:buSzPct val="70000"/>
              <a:buFont typeface="Courier New" pitchFamily="49" charset="0"/>
              <a:buChar char="o"/>
            </a:pPr>
            <a:r>
              <a:rPr lang="ru-RU" sz="1200" dirty="0">
                <a:solidFill>
                  <a:srgbClr val="FF0000"/>
                </a:solidFill>
              </a:rPr>
              <a:t>организация клиринга на товарном рынке планируется через ЗАО «Расчетно-депозитарная компания» (расчёт через пул уполномоченных банков (Сбербанк, РСХБ, Газпромбанк, ВТБ, Альфа-Банк, Всероссийский банк развития регионов, АБ «Россия» и др.), кредитующих предприятия реального сектора экономики, в т.ч. АПК, реализация схемы кредитования с использованием поставочных фьючерсов, внедрение складских свидетельств</a:t>
            </a:r>
            <a:r>
              <a:rPr lang="ru-RU" sz="1200" dirty="0" smtClean="0">
                <a:solidFill>
                  <a:srgbClr val="FF0000"/>
                </a:solidFill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498079" y="5694260"/>
            <a:ext cx="8915400" cy="4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257175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ru-RU" sz="1200" dirty="0" smtClean="0">
                <a:latin typeface="Arial" charset="0"/>
              </a:rPr>
              <a:t>настоящее</a:t>
            </a:r>
            <a:endParaRPr lang="ru-RU" sz="1200" dirty="0" smtClean="0">
              <a:solidFill>
                <a:srgbClr val="FF0000"/>
              </a:solidFill>
              <a:latin typeface="Arial" charset="0"/>
            </a:endParaRPr>
          </a:p>
          <a:p>
            <a:pPr marL="542925" indent="-257175">
              <a:spcBef>
                <a:spcPts val="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будущее</a:t>
            </a:r>
          </a:p>
        </p:txBody>
      </p:sp>
    </p:spTree>
    <p:extLst>
      <p:ext uri="{BB962C8B-B14F-4D97-AF65-F5344CB8AC3E}">
        <p14:creationId xmlns:p14="http://schemas.microsoft.com/office/powerpoint/2010/main" val="706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Прямая соединительная линия 154"/>
          <p:cNvCxnSpPr>
            <a:stCxn id="326" idx="2"/>
            <a:endCxn id="186" idx="25"/>
          </p:cNvCxnSpPr>
          <p:nvPr/>
        </p:nvCxnSpPr>
        <p:spPr>
          <a:xfrm flipH="1">
            <a:off x="4369973" y="3484995"/>
            <a:ext cx="1159384" cy="1452567"/>
          </a:xfrm>
          <a:prstGeom prst="line">
            <a:avLst/>
          </a:prstGeom>
          <a:ln w="9525">
            <a:solidFill>
              <a:schemeClr val="accent1">
                <a:alpha val="3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>
            <a:stCxn id="326" idx="2"/>
            <a:endCxn id="152" idx="1"/>
          </p:cNvCxnSpPr>
          <p:nvPr/>
        </p:nvCxnSpPr>
        <p:spPr>
          <a:xfrm flipH="1">
            <a:off x="5326548" y="3484995"/>
            <a:ext cx="202809" cy="1477360"/>
          </a:xfrm>
          <a:prstGeom prst="line">
            <a:avLst/>
          </a:prstGeom>
          <a:ln w="9525">
            <a:solidFill>
              <a:schemeClr val="accent1">
                <a:alpha val="3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>
            <a:stCxn id="326" idx="2"/>
            <a:endCxn id="145" idx="1"/>
          </p:cNvCxnSpPr>
          <p:nvPr/>
        </p:nvCxnSpPr>
        <p:spPr>
          <a:xfrm>
            <a:off x="5529357" y="3484995"/>
            <a:ext cx="1337005" cy="1481968"/>
          </a:xfrm>
          <a:prstGeom prst="line">
            <a:avLst/>
          </a:prstGeom>
          <a:ln w="9525">
            <a:solidFill>
              <a:schemeClr val="accent1">
                <a:alpha val="3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>
            <a:stCxn id="326" idx="2"/>
            <a:endCxn id="142" idx="1"/>
          </p:cNvCxnSpPr>
          <p:nvPr/>
        </p:nvCxnSpPr>
        <p:spPr>
          <a:xfrm>
            <a:off x="5529357" y="3484995"/>
            <a:ext cx="2703879" cy="1473806"/>
          </a:xfrm>
          <a:prstGeom prst="line">
            <a:avLst/>
          </a:prstGeom>
          <a:ln w="9525">
            <a:solidFill>
              <a:schemeClr val="accent1">
                <a:alpha val="3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5300" y="991394"/>
            <a:ext cx="8915400" cy="444509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 smtClean="0">
                <a:cs typeface="Arial" charset="0"/>
              </a:rPr>
              <a:t>Инфраструктура </a:t>
            </a:r>
            <a:r>
              <a:rPr lang="ru-RU" sz="1400" dirty="0"/>
              <a:t>Группы «Московская Биржа»</a:t>
            </a:r>
            <a:endParaRPr lang="ru-RU" sz="1400" dirty="0">
              <a:latin typeface="Arial" pitchFamily="34" charset="0"/>
              <a:cs typeface="ＭＳ Ｐゴシック" charset="0"/>
            </a:endParaRPr>
          </a:p>
        </p:txBody>
      </p:sp>
      <p:sp>
        <p:nvSpPr>
          <p:cNvPr id="2764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9066212" cy="908720"/>
          </a:xfrm>
        </p:spPr>
        <p:txBody>
          <a:bodyPr rIns="0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Развитие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инфраструктуры биржевого рынка зерна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4" name="Прямая соединительная линия 253"/>
          <p:cNvCxnSpPr>
            <a:stCxn id="302" idx="7"/>
            <a:endCxn id="264" idx="2"/>
          </p:cNvCxnSpPr>
          <p:nvPr/>
        </p:nvCxnSpPr>
        <p:spPr>
          <a:xfrm flipV="1">
            <a:off x="6408124" y="2141557"/>
            <a:ext cx="825337" cy="6497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>
            <a:stCxn id="302" idx="2"/>
            <a:endCxn id="314" idx="3"/>
          </p:cNvCxnSpPr>
          <p:nvPr/>
        </p:nvCxnSpPr>
        <p:spPr>
          <a:xfrm flipH="1">
            <a:off x="3312978" y="2148054"/>
            <a:ext cx="1352746" cy="3140150"/>
          </a:xfrm>
          <a:prstGeom prst="line">
            <a:avLst/>
          </a:prstGeom>
          <a:ln w="9525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864796" y="1738071"/>
            <a:ext cx="1742400" cy="991327"/>
            <a:chOff x="1864796" y="1585671"/>
            <a:chExt cx="1742400" cy="991327"/>
          </a:xfrm>
        </p:grpSpPr>
        <p:sp>
          <p:nvSpPr>
            <p:cNvPr id="168" name="TextBox 167"/>
            <p:cNvSpPr txBox="1"/>
            <p:nvPr/>
          </p:nvSpPr>
          <p:spPr>
            <a:xfrm>
              <a:off x="1946305" y="1585671"/>
              <a:ext cx="1540672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Фондовая биржа ММВБ</a:t>
              </a:r>
              <a:endParaRPr lang="en-US" sz="1050" dirty="0">
                <a:latin typeface="Arial" pitchFamily="34" charset="0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864796" y="1784998"/>
              <a:ext cx="1742400" cy="792000"/>
              <a:chOff x="4659018" y="1749689"/>
              <a:chExt cx="1742400" cy="792000"/>
            </a:xfrm>
          </p:grpSpPr>
          <p:sp>
            <p:nvSpPr>
              <p:cNvPr id="270" name="Freeform 10"/>
              <p:cNvSpPr>
                <a:spLocks noChangeAspect="1"/>
              </p:cNvSpPr>
              <p:nvPr/>
            </p:nvSpPr>
            <p:spPr bwMode="auto">
              <a:xfrm>
                <a:off x="4659018" y="1749689"/>
                <a:ext cx="1742400" cy="792000"/>
              </a:xfrm>
              <a:custGeom>
                <a:avLst/>
                <a:gdLst>
                  <a:gd name="T0" fmla="*/ 765 w 940"/>
                  <a:gd name="T1" fmla="*/ 0 h 782"/>
                  <a:gd name="T2" fmla="*/ 159 w 940"/>
                  <a:gd name="T3" fmla="*/ 0 h 782"/>
                  <a:gd name="T4" fmla="*/ 0 w 940"/>
                  <a:gd name="T5" fmla="*/ 325 h 782"/>
                  <a:gd name="T6" fmla="*/ 108 w 940"/>
                  <a:gd name="T7" fmla="*/ 325 h 782"/>
                  <a:gd name="T8" fmla="*/ 108 w 940"/>
                  <a:gd name="T9" fmla="*/ 779 h 782"/>
                  <a:gd name="T10" fmla="*/ 820 w 940"/>
                  <a:gd name="T11" fmla="*/ 782 h 782"/>
                  <a:gd name="T12" fmla="*/ 820 w 940"/>
                  <a:gd name="T13" fmla="*/ 325 h 782"/>
                  <a:gd name="T14" fmla="*/ 940 w 940"/>
                  <a:gd name="T15" fmla="*/ 325 h 782"/>
                  <a:gd name="T16" fmla="*/ 765 w 940"/>
                  <a:gd name="T1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782">
                    <a:moveTo>
                      <a:pt x="765" y="0"/>
                    </a:moveTo>
                    <a:lnTo>
                      <a:pt x="159" y="0"/>
                    </a:lnTo>
                    <a:lnTo>
                      <a:pt x="0" y="325"/>
                    </a:lnTo>
                    <a:lnTo>
                      <a:pt x="108" y="325"/>
                    </a:lnTo>
                    <a:lnTo>
                      <a:pt x="108" y="779"/>
                    </a:lnTo>
                    <a:lnTo>
                      <a:pt x="820" y="782"/>
                    </a:lnTo>
                    <a:lnTo>
                      <a:pt x="820" y="325"/>
                    </a:lnTo>
                    <a:lnTo>
                      <a:pt x="940" y="32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4959602" y="1870826"/>
                <a:ext cx="1129045" cy="180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rPr>
                  <a:t>Фондовый рынок</a:t>
                </a:r>
                <a:endParaRPr lang="ru-RU" sz="1000" dirty="0">
                  <a:solidFill>
                    <a:srgbClr val="336699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13" name="Прямая соединительная линия 112"/>
          <p:cNvCxnSpPr>
            <a:stCxn id="271" idx="3"/>
            <a:endCxn id="302" idx="2"/>
          </p:cNvCxnSpPr>
          <p:nvPr/>
        </p:nvCxnSpPr>
        <p:spPr>
          <a:xfrm flipV="1">
            <a:off x="3294425" y="2148054"/>
            <a:ext cx="1371299" cy="481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Группа 117"/>
          <p:cNvGrpSpPr/>
          <p:nvPr/>
        </p:nvGrpSpPr>
        <p:grpSpPr>
          <a:xfrm>
            <a:off x="1864796" y="2900092"/>
            <a:ext cx="1742400" cy="1010406"/>
            <a:chOff x="1750496" y="2823892"/>
            <a:chExt cx="1742400" cy="1010406"/>
          </a:xfrm>
        </p:grpSpPr>
        <p:sp>
          <p:nvSpPr>
            <p:cNvPr id="512" name="TextBox 511"/>
            <p:cNvSpPr txBox="1"/>
            <p:nvPr/>
          </p:nvSpPr>
          <p:spPr>
            <a:xfrm>
              <a:off x="1841711" y="2823892"/>
              <a:ext cx="152736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Московская Биржа</a:t>
              </a:r>
              <a:endParaRPr lang="en-US" sz="1050" dirty="0">
                <a:latin typeface="Arial" pitchFamily="34" charset="0"/>
              </a:endParaRPr>
            </a:p>
          </p:txBody>
        </p:sp>
        <p:grpSp>
          <p:nvGrpSpPr>
            <p:cNvPr id="296" name="Группа 295"/>
            <p:cNvGrpSpPr/>
            <p:nvPr/>
          </p:nvGrpSpPr>
          <p:grpSpPr>
            <a:xfrm>
              <a:off x="1750496" y="3042298"/>
              <a:ext cx="1742400" cy="792000"/>
              <a:chOff x="4659018" y="1749689"/>
              <a:chExt cx="1742400" cy="792000"/>
            </a:xfrm>
          </p:grpSpPr>
          <p:sp>
            <p:nvSpPr>
              <p:cNvPr id="297" name="Freeform 10"/>
              <p:cNvSpPr>
                <a:spLocks noChangeAspect="1"/>
              </p:cNvSpPr>
              <p:nvPr/>
            </p:nvSpPr>
            <p:spPr bwMode="auto">
              <a:xfrm>
                <a:off x="4659018" y="1749689"/>
                <a:ext cx="1742400" cy="792000"/>
              </a:xfrm>
              <a:custGeom>
                <a:avLst/>
                <a:gdLst>
                  <a:gd name="T0" fmla="*/ 765 w 940"/>
                  <a:gd name="T1" fmla="*/ 0 h 782"/>
                  <a:gd name="T2" fmla="*/ 159 w 940"/>
                  <a:gd name="T3" fmla="*/ 0 h 782"/>
                  <a:gd name="T4" fmla="*/ 0 w 940"/>
                  <a:gd name="T5" fmla="*/ 325 h 782"/>
                  <a:gd name="T6" fmla="*/ 108 w 940"/>
                  <a:gd name="T7" fmla="*/ 325 h 782"/>
                  <a:gd name="T8" fmla="*/ 108 w 940"/>
                  <a:gd name="T9" fmla="*/ 779 h 782"/>
                  <a:gd name="T10" fmla="*/ 820 w 940"/>
                  <a:gd name="T11" fmla="*/ 782 h 782"/>
                  <a:gd name="T12" fmla="*/ 820 w 940"/>
                  <a:gd name="T13" fmla="*/ 325 h 782"/>
                  <a:gd name="T14" fmla="*/ 940 w 940"/>
                  <a:gd name="T15" fmla="*/ 325 h 782"/>
                  <a:gd name="T16" fmla="*/ 765 w 940"/>
                  <a:gd name="T1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782">
                    <a:moveTo>
                      <a:pt x="765" y="0"/>
                    </a:moveTo>
                    <a:lnTo>
                      <a:pt x="159" y="0"/>
                    </a:lnTo>
                    <a:lnTo>
                      <a:pt x="0" y="325"/>
                    </a:lnTo>
                    <a:lnTo>
                      <a:pt x="108" y="325"/>
                    </a:lnTo>
                    <a:lnTo>
                      <a:pt x="108" y="779"/>
                    </a:lnTo>
                    <a:lnTo>
                      <a:pt x="820" y="782"/>
                    </a:lnTo>
                    <a:lnTo>
                      <a:pt x="820" y="325"/>
                    </a:lnTo>
                    <a:lnTo>
                      <a:pt x="940" y="32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4959602" y="1883882"/>
                <a:ext cx="1129045" cy="180000"/>
              </a:xfrm>
              <a:prstGeom prst="rect">
                <a:avLst/>
              </a:prstGeom>
              <a:noFill/>
              <a:ln>
                <a:solidFill>
                  <a:srgbClr val="606F8C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336699"/>
                    </a:solidFill>
                  </a:rPr>
                  <a:t>Денежный рынок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4959602" y="2079401"/>
                <a:ext cx="1129045" cy="180000"/>
              </a:xfrm>
              <a:prstGeom prst="rect">
                <a:avLst/>
              </a:prstGeom>
              <a:noFill/>
              <a:ln>
                <a:solidFill>
                  <a:srgbClr val="606F8C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336699"/>
                    </a:solidFill>
                  </a:rPr>
                  <a:t>Валютный рынок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4959602" y="2278092"/>
                <a:ext cx="1129045" cy="180000"/>
              </a:xfrm>
              <a:prstGeom prst="rect">
                <a:avLst/>
              </a:prstGeom>
              <a:noFill/>
              <a:ln>
                <a:solidFill>
                  <a:srgbClr val="606F8C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336699"/>
                    </a:solidFill>
                  </a:rPr>
                  <a:t>Срочный рынок</a:t>
                </a:r>
              </a:p>
            </p:txBody>
          </p:sp>
        </p:grpSp>
      </p:grpSp>
      <p:cxnSp>
        <p:nvCxnSpPr>
          <p:cNvPr id="245" name="Прямая соединительная линия 244"/>
          <p:cNvCxnSpPr>
            <a:stCxn id="299" idx="3"/>
            <a:endCxn id="302" idx="2"/>
          </p:cNvCxnSpPr>
          <p:nvPr/>
        </p:nvCxnSpPr>
        <p:spPr>
          <a:xfrm flipV="1">
            <a:off x="3294425" y="2148054"/>
            <a:ext cx="1371299" cy="1390156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>
            <a:stCxn id="300" idx="3"/>
            <a:endCxn id="302" idx="2"/>
          </p:cNvCxnSpPr>
          <p:nvPr/>
        </p:nvCxnSpPr>
        <p:spPr>
          <a:xfrm flipV="1">
            <a:off x="3294425" y="2148054"/>
            <a:ext cx="1371299" cy="1588847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>
            <a:stCxn id="298" idx="3"/>
            <a:endCxn id="302" idx="2"/>
          </p:cNvCxnSpPr>
          <p:nvPr/>
        </p:nvCxnSpPr>
        <p:spPr>
          <a:xfrm flipV="1">
            <a:off x="3294425" y="2148054"/>
            <a:ext cx="1371299" cy="1194637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/>
          <p:cNvGrpSpPr/>
          <p:nvPr/>
        </p:nvGrpSpPr>
        <p:grpSpPr>
          <a:xfrm>
            <a:off x="4665724" y="1456497"/>
            <a:ext cx="1742400" cy="1154401"/>
            <a:chOff x="5055917" y="2596300"/>
            <a:chExt cx="1742400" cy="1154401"/>
          </a:xfrm>
        </p:grpSpPr>
        <p:sp>
          <p:nvSpPr>
            <p:cNvPr id="518" name="TextBox 517"/>
            <p:cNvSpPr txBox="1"/>
            <p:nvPr/>
          </p:nvSpPr>
          <p:spPr>
            <a:xfrm>
              <a:off x="5127169" y="2596300"/>
              <a:ext cx="1641325" cy="323165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Национальный клиринговый центр</a:t>
              </a:r>
              <a:endParaRPr lang="ru-RU" sz="1050" baseline="30000" dirty="0" smtClean="0">
                <a:latin typeface="Arial" pitchFamily="34" charset="0"/>
              </a:endParaRPr>
            </a:p>
          </p:txBody>
        </p:sp>
        <p:grpSp>
          <p:nvGrpSpPr>
            <p:cNvPr id="301" name="Группа 300"/>
            <p:cNvGrpSpPr/>
            <p:nvPr/>
          </p:nvGrpSpPr>
          <p:grpSpPr>
            <a:xfrm>
              <a:off x="5055917" y="2958701"/>
              <a:ext cx="1742400" cy="792000"/>
              <a:chOff x="4659018" y="1749689"/>
              <a:chExt cx="1742400" cy="792000"/>
            </a:xfrm>
          </p:grpSpPr>
          <p:sp>
            <p:nvSpPr>
              <p:cNvPr id="302" name="Freeform 10"/>
              <p:cNvSpPr>
                <a:spLocks noChangeAspect="1"/>
              </p:cNvSpPr>
              <p:nvPr/>
            </p:nvSpPr>
            <p:spPr bwMode="auto">
              <a:xfrm>
                <a:off x="4659018" y="1749689"/>
                <a:ext cx="1742400" cy="792000"/>
              </a:xfrm>
              <a:custGeom>
                <a:avLst/>
                <a:gdLst>
                  <a:gd name="T0" fmla="*/ 765 w 940"/>
                  <a:gd name="T1" fmla="*/ 0 h 782"/>
                  <a:gd name="T2" fmla="*/ 159 w 940"/>
                  <a:gd name="T3" fmla="*/ 0 h 782"/>
                  <a:gd name="T4" fmla="*/ 0 w 940"/>
                  <a:gd name="T5" fmla="*/ 325 h 782"/>
                  <a:gd name="T6" fmla="*/ 108 w 940"/>
                  <a:gd name="T7" fmla="*/ 325 h 782"/>
                  <a:gd name="T8" fmla="*/ 108 w 940"/>
                  <a:gd name="T9" fmla="*/ 779 h 782"/>
                  <a:gd name="T10" fmla="*/ 820 w 940"/>
                  <a:gd name="T11" fmla="*/ 782 h 782"/>
                  <a:gd name="T12" fmla="*/ 820 w 940"/>
                  <a:gd name="T13" fmla="*/ 325 h 782"/>
                  <a:gd name="T14" fmla="*/ 940 w 940"/>
                  <a:gd name="T15" fmla="*/ 325 h 782"/>
                  <a:gd name="T16" fmla="*/ 765 w 940"/>
                  <a:gd name="T1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782">
                    <a:moveTo>
                      <a:pt x="765" y="0"/>
                    </a:moveTo>
                    <a:lnTo>
                      <a:pt x="159" y="0"/>
                    </a:lnTo>
                    <a:lnTo>
                      <a:pt x="0" y="325"/>
                    </a:lnTo>
                    <a:lnTo>
                      <a:pt x="108" y="325"/>
                    </a:lnTo>
                    <a:lnTo>
                      <a:pt x="108" y="779"/>
                    </a:lnTo>
                    <a:lnTo>
                      <a:pt x="820" y="782"/>
                    </a:lnTo>
                    <a:lnTo>
                      <a:pt x="820" y="325"/>
                    </a:lnTo>
                    <a:lnTo>
                      <a:pt x="940" y="32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4959602" y="1806938"/>
                <a:ext cx="112904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336699"/>
                    </a:solidFill>
                  </a:rPr>
                  <a:t>Клиринговая организация</a:t>
                </a:r>
              </a:p>
            </p:txBody>
          </p:sp>
        </p:grpSp>
      </p:grpSp>
      <p:grpSp>
        <p:nvGrpSpPr>
          <p:cNvPr id="153" name="Группа 152"/>
          <p:cNvGrpSpPr/>
          <p:nvPr/>
        </p:nvGrpSpPr>
        <p:grpSpPr>
          <a:xfrm>
            <a:off x="1867541" y="4037453"/>
            <a:ext cx="1742400" cy="1407426"/>
            <a:chOff x="1734191" y="4027928"/>
            <a:chExt cx="1742400" cy="1407426"/>
          </a:xfrm>
        </p:grpSpPr>
        <p:sp>
          <p:nvSpPr>
            <p:cNvPr id="306" name="TextBox 305"/>
            <p:cNvSpPr txBox="1"/>
            <p:nvPr/>
          </p:nvSpPr>
          <p:spPr>
            <a:xfrm>
              <a:off x="1825406" y="4027928"/>
              <a:ext cx="152736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Национальная товарная биржа</a:t>
              </a: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308" name="Freeform 10"/>
            <p:cNvSpPr>
              <a:spLocks noChangeAspect="1"/>
            </p:cNvSpPr>
            <p:nvPr/>
          </p:nvSpPr>
          <p:spPr bwMode="auto">
            <a:xfrm>
              <a:off x="1734191" y="4374750"/>
              <a:ext cx="1742400" cy="792000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2015725" y="4451794"/>
              <a:ext cx="1167524" cy="313350"/>
            </a:xfrm>
            <a:prstGeom prst="rect">
              <a:avLst/>
            </a:prstGeom>
            <a:noFill/>
            <a:ln>
              <a:solidFill>
                <a:srgbClr val="606F8C"/>
              </a:solidFill>
            </a:ln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rgbClr val="336699"/>
                  </a:solidFill>
                </a:rPr>
                <a:t>Госинтервенции на рынке зерна</a:t>
              </a:r>
              <a:endParaRPr lang="ru-RU" sz="900" dirty="0">
                <a:solidFill>
                  <a:srgbClr val="336699"/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015725" y="4779461"/>
              <a:ext cx="1167524" cy="313350"/>
            </a:xfrm>
            <a:prstGeom prst="rect">
              <a:avLst/>
            </a:prstGeom>
            <a:noFill/>
            <a:ln>
              <a:solidFill>
                <a:srgbClr val="606F8C"/>
              </a:solidFill>
            </a:ln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rgbClr val="336699"/>
                  </a:solidFill>
                </a:rPr>
                <a:t>Рынок поставочных фьючерсов на зерно</a:t>
              </a:r>
              <a:endParaRPr lang="ru-RU" sz="900" dirty="0">
                <a:solidFill>
                  <a:srgbClr val="336699"/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012104" y="5122004"/>
              <a:ext cx="1167524" cy="31335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solidFill>
                <a:srgbClr val="606F8C"/>
              </a:solidFill>
              <a:prstDash val="sysDash"/>
            </a:ln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rgbClr val="336699"/>
                  </a:solidFill>
                </a:rPr>
                <a:t>Спот рынок на товары</a:t>
              </a:r>
              <a:endParaRPr lang="ru-RU" sz="900" dirty="0">
                <a:solidFill>
                  <a:srgbClr val="336699"/>
                </a:solidFill>
              </a:endParaRPr>
            </a:p>
          </p:txBody>
        </p:sp>
      </p:grpSp>
      <p:cxnSp>
        <p:nvCxnSpPr>
          <p:cNvPr id="246" name="Прямая соединительная линия 245"/>
          <p:cNvCxnSpPr>
            <a:stCxn id="297" idx="2"/>
            <a:endCxn id="308" idx="2"/>
          </p:cNvCxnSpPr>
          <p:nvPr/>
        </p:nvCxnSpPr>
        <p:spPr>
          <a:xfrm>
            <a:off x="1864796" y="3447654"/>
            <a:ext cx="2745" cy="1265777"/>
          </a:xfrm>
          <a:prstGeom prst="bentConnector3">
            <a:avLst>
              <a:gd name="adj1" fmla="val -23867213"/>
            </a:avLst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85926" y="3881470"/>
            <a:ext cx="1262565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000" dirty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Московская </a:t>
            </a:r>
            <a:r>
              <a:rPr lang="ru-RU" sz="1000" dirty="0" smtClean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Биржа - </a:t>
            </a:r>
            <a:endParaRPr lang="ru-RU" sz="1000" dirty="0">
              <a:solidFill>
                <a:srgbClr val="336699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1000" dirty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Технический </a:t>
            </a:r>
            <a:r>
              <a:rPr lang="ru-RU" sz="1000" dirty="0" smtClean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центр</a:t>
            </a:r>
            <a:endParaRPr lang="ru-RU" sz="1000" dirty="0">
              <a:solidFill>
                <a:srgbClr val="33669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5" name="Группа 314"/>
          <p:cNvGrpSpPr/>
          <p:nvPr/>
        </p:nvGrpSpPr>
        <p:grpSpPr>
          <a:xfrm>
            <a:off x="4649208" y="2776618"/>
            <a:ext cx="1757442" cy="1135351"/>
            <a:chOff x="5040875" y="2615350"/>
            <a:chExt cx="1757442" cy="1135351"/>
          </a:xfrm>
        </p:grpSpPr>
        <p:sp>
          <p:nvSpPr>
            <p:cNvPr id="316" name="TextBox 315"/>
            <p:cNvSpPr txBox="1"/>
            <p:nvPr/>
          </p:nvSpPr>
          <p:spPr>
            <a:xfrm>
              <a:off x="5040875" y="2615350"/>
              <a:ext cx="1729094" cy="323165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>
                  <a:latin typeface="Arial" pitchFamily="34" charset="0"/>
                </a:rPr>
                <a:t>Расчетно-депозитарная компания</a:t>
              </a:r>
              <a:endParaRPr lang="ru-RU" sz="1050" baseline="30000" dirty="0" smtClean="0">
                <a:latin typeface="Arial" pitchFamily="34" charset="0"/>
              </a:endParaRPr>
            </a:p>
          </p:txBody>
        </p:sp>
        <p:grpSp>
          <p:nvGrpSpPr>
            <p:cNvPr id="322" name="Группа 321"/>
            <p:cNvGrpSpPr/>
            <p:nvPr/>
          </p:nvGrpSpPr>
          <p:grpSpPr>
            <a:xfrm>
              <a:off x="5055917" y="2958701"/>
              <a:ext cx="1742400" cy="792000"/>
              <a:chOff x="4659018" y="1749689"/>
              <a:chExt cx="1742400" cy="792000"/>
            </a:xfrm>
          </p:grpSpPr>
          <p:sp>
            <p:nvSpPr>
              <p:cNvPr id="325" name="Freeform 10"/>
              <p:cNvSpPr>
                <a:spLocks noChangeAspect="1"/>
              </p:cNvSpPr>
              <p:nvPr/>
            </p:nvSpPr>
            <p:spPr bwMode="auto">
              <a:xfrm>
                <a:off x="4659018" y="1749689"/>
                <a:ext cx="1742400" cy="792000"/>
              </a:xfrm>
              <a:custGeom>
                <a:avLst/>
                <a:gdLst>
                  <a:gd name="T0" fmla="*/ 765 w 940"/>
                  <a:gd name="T1" fmla="*/ 0 h 782"/>
                  <a:gd name="T2" fmla="*/ 159 w 940"/>
                  <a:gd name="T3" fmla="*/ 0 h 782"/>
                  <a:gd name="T4" fmla="*/ 0 w 940"/>
                  <a:gd name="T5" fmla="*/ 325 h 782"/>
                  <a:gd name="T6" fmla="*/ 108 w 940"/>
                  <a:gd name="T7" fmla="*/ 325 h 782"/>
                  <a:gd name="T8" fmla="*/ 108 w 940"/>
                  <a:gd name="T9" fmla="*/ 779 h 782"/>
                  <a:gd name="T10" fmla="*/ 820 w 940"/>
                  <a:gd name="T11" fmla="*/ 782 h 782"/>
                  <a:gd name="T12" fmla="*/ 820 w 940"/>
                  <a:gd name="T13" fmla="*/ 325 h 782"/>
                  <a:gd name="T14" fmla="*/ 940 w 940"/>
                  <a:gd name="T15" fmla="*/ 325 h 782"/>
                  <a:gd name="T16" fmla="*/ 765 w 940"/>
                  <a:gd name="T1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782">
                    <a:moveTo>
                      <a:pt x="765" y="0"/>
                    </a:moveTo>
                    <a:lnTo>
                      <a:pt x="159" y="0"/>
                    </a:lnTo>
                    <a:lnTo>
                      <a:pt x="0" y="325"/>
                    </a:lnTo>
                    <a:lnTo>
                      <a:pt x="108" y="325"/>
                    </a:lnTo>
                    <a:lnTo>
                      <a:pt x="108" y="779"/>
                    </a:lnTo>
                    <a:lnTo>
                      <a:pt x="820" y="782"/>
                    </a:lnTo>
                    <a:lnTo>
                      <a:pt x="820" y="325"/>
                    </a:lnTo>
                    <a:lnTo>
                      <a:pt x="940" y="32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4959602" y="1806938"/>
                <a:ext cx="112904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336699"/>
                    </a:solidFill>
                  </a:rPr>
                  <a:t>Клиринговая организация</a:t>
                </a:r>
              </a:p>
            </p:txBody>
          </p:sp>
        </p:grpSp>
      </p:grpSp>
      <p:cxnSp>
        <p:nvCxnSpPr>
          <p:cNvPr id="327" name="Прямая соединительная линия 326"/>
          <p:cNvCxnSpPr>
            <a:stCxn id="325" idx="2"/>
            <a:endCxn id="314" idx="3"/>
          </p:cNvCxnSpPr>
          <p:nvPr/>
        </p:nvCxnSpPr>
        <p:spPr>
          <a:xfrm flipH="1">
            <a:off x="3312978" y="3449125"/>
            <a:ext cx="1351272" cy="1839079"/>
          </a:xfrm>
          <a:prstGeom prst="line">
            <a:avLst/>
          </a:prstGeom>
          <a:ln w="9525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6" name="Группа 145"/>
          <p:cNvGrpSpPr/>
          <p:nvPr/>
        </p:nvGrpSpPr>
        <p:grpSpPr>
          <a:xfrm>
            <a:off x="6993607" y="1417480"/>
            <a:ext cx="1511223" cy="1010964"/>
            <a:chOff x="6822157" y="2560480"/>
            <a:chExt cx="1511223" cy="1010964"/>
          </a:xfrm>
        </p:grpSpPr>
        <p:sp>
          <p:nvSpPr>
            <p:cNvPr id="260" name="TextBox 259"/>
            <p:cNvSpPr txBox="1"/>
            <p:nvPr/>
          </p:nvSpPr>
          <p:spPr>
            <a:xfrm>
              <a:off x="6822157" y="2560480"/>
              <a:ext cx="1511223" cy="484748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Национальный расчётный депозитарий (НРД)</a:t>
              </a:r>
              <a:endParaRPr lang="ru-RU" sz="1050" baseline="30000" dirty="0" smtClean="0">
                <a:latin typeface="Arial" pitchFamily="34" charset="0"/>
              </a:endParaRPr>
            </a:p>
          </p:txBody>
        </p:sp>
        <p:sp>
          <p:nvSpPr>
            <p:cNvPr id="264" name="Freeform 10"/>
            <p:cNvSpPr>
              <a:spLocks/>
            </p:cNvSpPr>
            <p:nvPr/>
          </p:nvSpPr>
          <p:spPr bwMode="auto">
            <a:xfrm>
              <a:off x="7062011" y="3080535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7280607" y="3135759"/>
              <a:ext cx="6428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336699"/>
                  </a:solidFill>
                </a:rPr>
                <a:t>Расчёты</a:t>
              </a:r>
              <a:endParaRPr lang="ru-RU" sz="1000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981391" y="3045966"/>
            <a:ext cx="1665349" cy="780777"/>
            <a:chOff x="7351732" y="4465644"/>
            <a:chExt cx="1665349" cy="780777"/>
          </a:xfrm>
        </p:grpSpPr>
        <p:sp>
          <p:nvSpPr>
            <p:cNvPr id="637" name="TextBox 636"/>
            <p:cNvSpPr txBox="1"/>
            <p:nvPr/>
          </p:nvSpPr>
          <p:spPr>
            <a:xfrm>
              <a:off x="7351732" y="4465644"/>
              <a:ext cx="1665349" cy="161583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50" dirty="0" smtClean="0">
                  <a:latin typeface="Arial" pitchFamily="34" charset="0"/>
                </a:rPr>
                <a:t>Уполномоченные банки</a:t>
              </a:r>
            </a:p>
          </p:txBody>
        </p:sp>
        <p:sp>
          <p:nvSpPr>
            <p:cNvPr id="256" name="Freeform 10"/>
            <p:cNvSpPr>
              <a:spLocks/>
            </p:cNvSpPr>
            <p:nvPr/>
          </p:nvSpPr>
          <p:spPr bwMode="auto">
            <a:xfrm>
              <a:off x="7841742" y="4755512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7727442" y="4707887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7613142" y="4660262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7820568" y="4728611"/>
              <a:ext cx="6428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336699"/>
                  </a:solidFill>
                </a:rPr>
                <a:t>Расчёты</a:t>
              </a:r>
              <a:endParaRPr lang="ru-RU" sz="1000" dirty="0">
                <a:solidFill>
                  <a:srgbClr val="336699"/>
                </a:solidFill>
              </a:endParaRPr>
            </a:p>
          </p:txBody>
        </p:sp>
      </p:grpSp>
      <p:cxnSp>
        <p:nvCxnSpPr>
          <p:cNvPr id="336" name="Прямая соединительная линия 335"/>
          <p:cNvCxnSpPr>
            <a:stCxn id="325" idx="7"/>
            <a:endCxn id="147" idx="2"/>
          </p:cNvCxnSpPr>
          <p:nvPr/>
        </p:nvCxnSpPr>
        <p:spPr>
          <a:xfrm flipV="1">
            <a:off x="6406650" y="3444606"/>
            <a:ext cx="836151" cy="4519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3" name="Таблица 2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8563"/>
              </p:ext>
            </p:extLst>
          </p:nvPr>
        </p:nvGraphicFramePr>
        <p:xfrm>
          <a:off x="7357101" y="3877202"/>
          <a:ext cx="2066982" cy="73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09"/>
                <a:gridCol w="1160773"/>
              </a:tblGrid>
              <a:tr h="73891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АБ «Россия»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Альфа Банк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Банк ВТБ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ВБРР</a:t>
                      </a:r>
                    </a:p>
                  </a:txBody>
                  <a:tcPr marL="36000" marR="0" marT="0" marB="0">
                    <a:lnB w="38100" cmpd="sng"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ГПБ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НРД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Россельхозбанк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Сбербанк</a:t>
                      </a:r>
                    </a:p>
                  </a:txBody>
                  <a:tcPr marL="36000" marR="0" marT="0" marB="0">
                    <a:lnB w="38100" cmpd="sng"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8" name="Прямая соединительная линия 247"/>
          <p:cNvCxnSpPr>
            <a:stCxn id="310" idx="3"/>
            <a:endCxn id="302" idx="2"/>
          </p:cNvCxnSpPr>
          <p:nvPr/>
        </p:nvCxnSpPr>
        <p:spPr>
          <a:xfrm flipV="1">
            <a:off x="3316599" y="2148054"/>
            <a:ext cx="1349125" cy="2797607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>
            <a:stCxn id="256" idx="7"/>
            <a:endCxn id="264" idx="7"/>
          </p:cNvCxnSpPr>
          <p:nvPr/>
        </p:nvCxnSpPr>
        <p:spPr>
          <a:xfrm flipH="1" flipV="1">
            <a:off x="8313461" y="2141557"/>
            <a:ext cx="237940" cy="1398299"/>
          </a:xfrm>
          <a:prstGeom prst="bentConnector3">
            <a:avLst>
              <a:gd name="adj1" fmla="val -96075"/>
            </a:avLst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8307309" y="2516193"/>
            <a:ext cx="99051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000" dirty="0" smtClean="0">
                <a:solidFill>
                  <a:srgbClr val="336699"/>
                </a:solidFill>
                <a:latin typeface="+mn-lt"/>
                <a:ea typeface="+mn-ea"/>
                <a:cs typeface="+mn-cs"/>
              </a:rPr>
              <a:t>На срочном рынке</a:t>
            </a:r>
            <a:endParaRPr lang="ru-RU" sz="1000" dirty="0">
              <a:solidFill>
                <a:srgbClr val="336699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>
            <a:stCxn id="325" idx="2"/>
            <a:endCxn id="310" idx="3"/>
          </p:cNvCxnSpPr>
          <p:nvPr/>
        </p:nvCxnSpPr>
        <p:spPr>
          <a:xfrm flipH="1">
            <a:off x="3316599" y="3449125"/>
            <a:ext cx="1347651" cy="1496536"/>
          </a:xfrm>
          <a:prstGeom prst="line">
            <a:avLst/>
          </a:prstGeom>
          <a:ln w="9525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/>
          <p:cNvGrpSpPr/>
          <p:nvPr/>
        </p:nvGrpSpPr>
        <p:grpSpPr>
          <a:xfrm>
            <a:off x="7961959" y="4958801"/>
            <a:ext cx="1282896" cy="802630"/>
            <a:chOff x="6026217" y="3109361"/>
            <a:chExt cx="1282896" cy="802630"/>
          </a:xfrm>
        </p:grpSpPr>
        <p:sp>
          <p:nvSpPr>
            <p:cNvPr id="142" name="Freeform 10"/>
            <p:cNvSpPr>
              <a:spLocks/>
            </p:cNvSpPr>
            <p:nvPr/>
          </p:nvSpPr>
          <p:spPr bwMode="auto">
            <a:xfrm>
              <a:off x="6114813" y="3109361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alpha val="30000"/>
                </a:schemeClr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26217" y="3634992"/>
              <a:ext cx="1282896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900" dirty="0">
                  <a:latin typeface="Arial" pitchFamily="34" charset="0"/>
                </a:rPr>
                <a:t>Страховые </a:t>
              </a:r>
              <a:r>
                <a:rPr lang="ru-RU" sz="900" dirty="0" smtClean="0">
                  <a:latin typeface="Arial" pitchFamily="34" charset="0"/>
                </a:rPr>
                <a:t>компании</a:t>
              </a:r>
            </a:p>
            <a:p>
              <a:pPr algn="ctr"/>
              <a:r>
                <a:rPr lang="ru-RU" sz="900" dirty="0" smtClean="0">
                  <a:solidFill>
                    <a:srgbClr val="336699"/>
                  </a:solidFill>
                  <a:latin typeface="+mn-lt"/>
                  <a:ea typeface="+mn-ea"/>
                  <a:cs typeface="+mn-cs"/>
                </a:rPr>
                <a:t>Страхование товара</a:t>
              </a:r>
              <a:endParaRPr lang="ru-RU" sz="900" dirty="0">
                <a:solidFill>
                  <a:srgbClr val="336699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430526" y="4966963"/>
            <a:ext cx="1586309" cy="812124"/>
            <a:chOff x="7881095" y="2313199"/>
            <a:chExt cx="1586309" cy="812124"/>
          </a:xfrm>
        </p:grpSpPr>
        <p:sp>
          <p:nvSpPr>
            <p:cNvPr id="145" name="Freeform 10"/>
            <p:cNvSpPr>
              <a:spLocks/>
            </p:cNvSpPr>
            <p:nvPr/>
          </p:nvSpPr>
          <p:spPr bwMode="auto">
            <a:xfrm>
              <a:off x="8134250" y="2313199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alpha val="30000"/>
                </a:schemeClr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622"/>
            <p:cNvSpPr>
              <a:spLocks/>
            </p:cNvSpPr>
            <p:nvPr/>
          </p:nvSpPr>
          <p:spPr bwMode="auto">
            <a:xfrm>
              <a:off x="8311818" y="2358574"/>
              <a:ext cx="701675" cy="376237"/>
            </a:xfrm>
            <a:custGeom>
              <a:avLst/>
              <a:gdLst>
                <a:gd name="T0" fmla="*/ 515 w 2532"/>
                <a:gd name="T1" fmla="*/ 480 h 1302"/>
                <a:gd name="T2" fmla="*/ 80 w 2532"/>
                <a:gd name="T3" fmla="*/ 493 h 1302"/>
                <a:gd name="T4" fmla="*/ 518 w 2532"/>
                <a:gd name="T5" fmla="*/ 403 h 1302"/>
                <a:gd name="T6" fmla="*/ 595 w 2532"/>
                <a:gd name="T7" fmla="*/ 319 h 1302"/>
                <a:gd name="T8" fmla="*/ 639 w 2532"/>
                <a:gd name="T9" fmla="*/ 291 h 1302"/>
                <a:gd name="T10" fmla="*/ 662 w 2532"/>
                <a:gd name="T11" fmla="*/ 350 h 1302"/>
                <a:gd name="T12" fmla="*/ 716 w 2532"/>
                <a:gd name="T13" fmla="*/ 512 h 1302"/>
                <a:gd name="T14" fmla="*/ 966 w 2532"/>
                <a:gd name="T15" fmla="*/ 610 h 1302"/>
                <a:gd name="T16" fmla="*/ 995 w 2532"/>
                <a:gd name="T17" fmla="*/ 421 h 1302"/>
                <a:gd name="T18" fmla="*/ 1004 w 2532"/>
                <a:gd name="T19" fmla="*/ 289 h 1302"/>
                <a:gd name="T20" fmla="*/ 758 w 2532"/>
                <a:gd name="T21" fmla="*/ 393 h 1302"/>
                <a:gd name="T22" fmla="*/ 1051 w 2532"/>
                <a:gd name="T23" fmla="*/ 263 h 1302"/>
                <a:gd name="T24" fmla="*/ 1128 w 2532"/>
                <a:gd name="T25" fmla="*/ 424 h 1302"/>
                <a:gd name="T26" fmla="*/ 1113 w 2532"/>
                <a:gd name="T27" fmla="*/ 610 h 1302"/>
                <a:gd name="T28" fmla="*/ 1230 w 2532"/>
                <a:gd name="T29" fmla="*/ 344 h 1302"/>
                <a:gd name="T30" fmla="*/ 1208 w 2532"/>
                <a:gd name="T31" fmla="*/ 586 h 1302"/>
                <a:gd name="T32" fmla="*/ 1262 w 2532"/>
                <a:gd name="T33" fmla="*/ 375 h 1302"/>
                <a:gd name="T34" fmla="*/ 1305 w 2532"/>
                <a:gd name="T35" fmla="*/ 280 h 1302"/>
                <a:gd name="T36" fmla="*/ 1374 w 2532"/>
                <a:gd name="T37" fmla="*/ 383 h 1302"/>
                <a:gd name="T38" fmla="*/ 1432 w 2532"/>
                <a:gd name="T39" fmla="*/ 581 h 1302"/>
                <a:gd name="T40" fmla="*/ 1700 w 2532"/>
                <a:gd name="T41" fmla="*/ 592 h 1302"/>
                <a:gd name="T42" fmla="*/ 1637 w 2532"/>
                <a:gd name="T43" fmla="*/ 2 h 1302"/>
                <a:gd name="T44" fmla="*/ 1926 w 2532"/>
                <a:gd name="T45" fmla="*/ 372 h 1302"/>
                <a:gd name="T46" fmla="*/ 1914 w 2532"/>
                <a:gd name="T47" fmla="*/ 463 h 1302"/>
                <a:gd name="T48" fmla="*/ 2065 w 2532"/>
                <a:gd name="T49" fmla="*/ 485 h 1302"/>
                <a:gd name="T50" fmla="*/ 1956 w 2532"/>
                <a:gd name="T51" fmla="*/ 766 h 1302"/>
                <a:gd name="T52" fmla="*/ 1941 w 2532"/>
                <a:gd name="T53" fmla="*/ 744 h 1302"/>
                <a:gd name="T54" fmla="*/ 2057 w 2532"/>
                <a:gd name="T55" fmla="*/ 905 h 1302"/>
                <a:gd name="T56" fmla="*/ 2021 w 2532"/>
                <a:gd name="T57" fmla="*/ 976 h 1302"/>
                <a:gd name="T58" fmla="*/ 2371 w 2532"/>
                <a:gd name="T59" fmla="*/ 1124 h 1302"/>
                <a:gd name="T60" fmla="*/ 2221 w 2532"/>
                <a:gd name="T61" fmla="*/ 1220 h 1302"/>
                <a:gd name="T62" fmla="*/ 1961 w 2532"/>
                <a:gd name="T63" fmla="*/ 1239 h 1302"/>
                <a:gd name="T64" fmla="*/ 1910 w 2532"/>
                <a:gd name="T65" fmla="*/ 1158 h 1302"/>
                <a:gd name="T66" fmla="*/ 1743 w 2532"/>
                <a:gd name="T67" fmla="*/ 1175 h 1302"/>
                <a:gd name="T68" fmla="*/ 1961 w 2532"/>
                <a:gd name="T69" fmla="*/ 1239 h 1302"/>
                <a:gd name="T70" fmla="*/ 1553 w 2532"/>
                <a:gd name="T71" fmla="*/ 974 h 1302"/>
                <a:gd name="T72" fmla="*/ 1530 w 2532"/>
                <a:gd name="T73" fmla="*/ 939 h 1302"/>
                <a:gd name="T74" fmla="*/ 1425 w 2532"/>
                <a:gd name="T75" fmla="*/ 1181 h 1302"/>
                <a:gd name="T76" fmla="*/ 1191 w 2532"/>
                <a:gd name="T77" fmla="*/ 1239 h 1302"/>
                <a:gd name="T78" fmla="*/ 1277 w 2532"/>
                <a:gd name="T79" fmla="*/ 1224 h 1302"/>
                <a:gd name="T80" fmla="*/ 1419 w 2532"/>
                <a:gd name="T81" fmla="*/ 1135 h 1302"/>
                <a:gd name="T82" fmla="*/ 1349 w 2532"/>
                <a:gd name="T83" fmla="*/ 1004 h 1302"/>
                <a:gd name="T84" fmla="*/ 1297 w 2532"/>
                <a:gd name="T85" fmla="*/ 1095 h 1302"/>
                <a:gd name="T86" fmla="*/ 1152 w 2532"/>
                <a:gd name="T87" fmla="*/ 1015 h 1302"/>
                <a:gd name="T88" fmla="*/ 1184 w 2532"/>
                <a:gd name="T89" fmla="*/ 944 h 1302"/>
                <a:gd name="T90" fmla="*/ 1122 w 2532"/>
                <a:gd name="T91" fmla="*/ 1078 h 1302"/>
                <a:gd name="T92" fmla="*/ 1124 w 2532"/>
                <a:gd name="T93" fmla="*/ 1179 h 1302"/>
                <a:gd name="T94" fmla="*/ 883 w 2532"/>
                <a:gd name="T95" fmla="*/ 1218 h 1302"/>
                <a:gd name="T96" fmla="*/ 1008 w 2532"/>
                <a:gd name="T97" fmla="*/ 1119 h 1302"/>
                <a:gd name="T98" fmla="*/ 956 w 2532"/>
                <a:gd name="T99" fmla="*/ 990 h 1302"/>
                <a:gd name="T100" fmla="*/ 893 w 2532"/>
                <a:gd name="T101" fmla="*/ 1216 h 1302"/>
                <a:gd name="T102" fmla="*/ 726 w 2532"/>
                <a:gd name="T103" fmla="*/ 1001 h 1302"/>
                <a:gd name="T104" fmla="*/ 757 w 2532"/>
                <a:gd name="T105" fmla="*/ 955 h 1302"/>
                <a:gd name="T106" fmla="*/ 717 w 2532"/>
                <a:gd name="T107" fmla="*/ 1089 h 1302"/>
                <a:gd name="T108" fmla="*/ 828 w 2532"/>
                <a:gd name="T109" fmla="*/ 1136 h 1302"/>
                <a:gd name="T110" fmla="*/ 708 w 2532"/>
                <a:gd name="T111" fmla="*/ 1186 h 1302"/>
                <a:gd name="T112" fmla="*/ 328 w 2532"/>
                <a:gd name="T113" fmla="*/ 1302 h 1302"/>
                <a:gd name="T114" fmla="*/ 235 w 2532"/>
                <a:gd name="T115" fmla="*/ 1086 h 1302"/>
                <a:gd name="T116" fmla="*/ 277 w 2532"/>
                <a:gd name="T117" fmla="*/ 1188 h 1302"/>
                <a:gd name="T118" fmla="*/ 335 w 2532"/>
                <a:gd name="T119" fmla="*/ 1163 h 1302"/>
                <a:gd name="T120" fmla="*/ 258 w 2532"/>
                <a:gd name="T121" fmla="*/ 1080 h 1302"/>
                <a:gd name="T122" fmla="*/ 93 w 2532"/>
                <a:gd name="T123" fmla="*/ 1063 h 1302"/>
                <a:gd name="T124" fmla="*/ 337 w 2532"/>
                <a:gd name="T125" fmla="*/ 53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32" h="1302">
                  <a:moveTo>
                    <a:pt x="402" y="560"/>
                  </a:moveTo>
                  <a:lnTo>
                    <a:pt x="402" y="545"/>
                  </a:lnTo>
                  <a:lnTo>
                    <a:pt x="404" y="530"/>
                  </a:lnTo>
                  <a:lnTo>
                    <a:pt x="410" y="516"/>
                  </a:lnTo>
                  <a:lnTo>
                    <a:pt x="417" y="503"/>
                  </a:lnTo>
                  <a:lnTo>
                    <a:pt x="489" y="513"/>
                  </a:lnTo>
                  <a:lnTo>
                    <a:pt x="490" y="527"/>
                  </a:lnTo>
                  <a:lnTo>
                    <a:pt x="490" y="546"/>
                  </a:lnTo>
                  <a:lnTo>
                    <a:pt x="495" y="562"/>
                  </a:lnTo>
                  <a:lnTo>
                    <a:pt x="508" y="566"/>
                  </a:lnTo>
                  <a:lnTo>
                    <a:pt x="508" y="559"/>
                  </a:lnTo>
                  <a:lnTo>
                    <a:pt x="508" y="553"/>
                  </a:lnTo>
                  <a:lnTo>
                    <a:pt x="508" y="546"/>
                  </a:lnTo>
                  <a:lnTo>
                    <a:pt x="504" y="541"/>
                  </a:lnTo>
                  <a:lnTo>
                    <a:pt x="507" y="536"/>
                  </a:lnTo>
                  <a:lnTo>
                    <a:pt x="510" y="531"/>
                  </a:lnTo>
                  <a:lnTo>
                    <a:pt x="514" y="529"/>
                  </a:lnTo>
                  <a:lnTo>
                    <a:pt x="519" y="526"/>
                  </a:lnTo>
                  <a:lnTo>
                    <a:pt x="522" y="516"/>
                  </a:lnTo>
                  <a:lnTo>
                    <a:pt x="524" y="504"/>
                  </a:lnTo>
                  <a:lnTo>
                    <a:pt x="523" y="493"/>
                  </a:lnTo>
                  <a:lnTo>
                    <a:pt x="521" y="481"/>
                  </a:lnTo>
                  <a:lnTo>
                    <a:pt x="518" y="480"/>
                  </a:lnTo>
                  <a:lnTo>
                    <a:pt x="517" y="480"/>
                  </a:lnTo>
                  <a:lnTo>
                    <a:pt x="515" y="480"/>
                  </a:lnTo>
                  <a:lnTo>
                    <a:pt x="517" y="480"/>
                  </a:lnTo>
                  <a:lnTo>
                    <a:pt x="498" y="479"/>
                  </a:lnTo>
                  <a:lnTo>
                    <a:pt x="492" y="486"/>
                  </a:lnTo>
                  <a:lnTo>
                    <a:pt x="492" y="500"/>
                  </a:lnTo>
                  <a:lnTo>
                    <a:pt x="489" y="513"/>
                  </a:lnTo>
                  <a:lnTo>
                    <a:pt x="417" y="503"/>
                  </a:lnTo>
                  <a:lnTo>
                    <a:pt x="334" y="503"/>
                  </a:lnTo>
                  <a:lnTo>
                    <a:pt x="264" y="503"/>
                  </a:lnTo>
                  <a:lnTo>
                    <a:pt x="260" y="504"/>
                  </a:lnTo>
                  <a:lnTo>
                    <a:pt x="250" y="504"/>
                  </a:lnTo>
                  <a:lnTo>
                    <a:pt x="236" y="504"/>
                  </a:lnTo>
                  <a:lnTo>
                    <a:pt x="221" y="504"/>
                  </a:lnTo>
                  <a:lnTo>
                    <a:pt x="205" y="504"/>
                  </a:lnTo>
                  <a:lnTo>
                    <a:pt x="191" y="503"/>
                  </a:lnTo>
                  <a:lnTo>
                    <a:pt x="181" y="503"/>
                  </a:lnTo>
                  <a:lnTo>
                    <a:pt x="177" y="503"/>
                  </a:lnTo>
                  <a:lnTo>
                    <a:pt x="119" y="508"/>
                  </a:lnTo>
                  <a:lnTo>
                    <a:pt x="112" y="506"/>
                  </a:lnTo>
                  <a:lnTo>
                    <a:pt x="108" y="503"/>
                  </a:lnTo>
                  <a:lnTo>
                    <a:pt x="104" y="498"/>
                  </a:lnTo>
                  <a:lnTo>
                    <a:pt x="106" y="492"/>
                  </a:lnTo>
                  <a:lnTo>
                    <a:pt x="99" y="493"/>
                  </a:lnTo>
                  <a:lnTo>
                    <a:pt x="94" y="495"/>
                  </a:lnTo>
                  <a:lnTo>
                    <a:pt x="88" y="497"/>
                  </a:lnTo>
                  <a:lnTo>
                    <a:pt x="80" y="493"/>
                  </a:lnTo>
                  <a:lnTo>
                    <a:pt x="78" y="484"/>
                  </a:lnTo>
                  <a:lnTo>
                    <a:pt x="73" y="475"/>
                  </a:lnTo>
                  <a:lnTo>
                    <a:pt x="66" y="470"/>
                  </a:lnTo>
                  <a:lnTo>
                    <a:pt x="57" y="472"/>
                  </a:lnTo>
                  <a:lnTo>
                    <a:pt x="48" y="462"/>
                  </a:lnTo>
                  <a:lnTo>
                    <a:pt x="38" y="452"/>
                  </a:lnTo>
                  <a:lnTo>
                    <a:pt x="29" y="440"/>
                  </a:lnTo>
                  <a:lnTo>
                    <a:pt x="25" y="426"/>
                  </a:lnTo>
                  <a:lnTo>
                    <a:pt x="16" y="419"/>
                  </a:lnTo>
                  <a:lnTo>
                    <a:pt x="7" y="410"/>
                  </a:lnTo>
                  <a:lnTo>
                    <a:pt x="1" y="400"/>
                  </a:lnTo>
                  <a:lnTo>
                    <a:pt x="0" y="386"/>
                  </a:lnTo>
                  <a:lnTo>
                    <a:pt x="2" y="377"/>
                  </a:lnTo>
                  <a:lnTo>
                    <a:pt x="514" y="379"/>
                  </a:lnTo>
                  <a:lnTo>
                    <a:pt x="514" y="388"/>
                  </a:lnTo>
                  <a:lnTo>
                    <a:pt x="513" y="397"/>
                  </a:lnTo>
                  <a:lnTo>
                    <a:pt x="509" y="405"/>
                  </a:lnTo>
                  <a:lnTo>
                    <a:pt x="503" y="411"/>
                  </a:lnTo>
                  <a:lnTo>
                    <a:pt x="508" y="414"/>
                  </a:lnTo>
                  <a:lnTo>
                    <a:pt x="513" y="418"/>
                  </a:lnTo>
                  <a:lnTo>
                    <a:pt x="519" y="419"/>
                  </a:lnTo>
                  <a:lnTo>
                    <a:pt x="526" y="419"/>
                  </a:lnTo>
                  <a:lnTo>
                    <a:pt x="523" y="414"/>
                  </a:lnTo>
                  <a:lnTo>
                    <a:pt x="521" y="409"/>
                  </a:lnTo>
                  <a:lnTo>
                    <a:pt x="518" y="403"/>
                  </a:lnTo>
                  <a:lnTo>
                    <a:pt x="519" y="397"/>
                  </a:lnTo>
                  <a:lnTo>
                    <a:pt x="528" y="395"/>
                  </a:lnTo>
                  <a:lnTo>
                    <a:pt x="536" y="391"/>
                  </a:lnTo>
                  <a:lnTo>
                    <a:pt x="544" y="384"/>
                  </a:lnTo>
                  <a:lnTo>
                    <a:pt x="550" y="378"/>
                  </a:lnTo>
                  <a:lnTo>
                    <a:pt x="555" y="373"/>
                  </a:lnTo>
                  <a:lnTo>
                    <a:pt x="561" y="366"/>
                  </a:lnTo>
                  <a:lnTo>
                    <a:pt x="569" y="363"/>
                  </a:lnTo>
                  <a:lnTo>
                    <a:pt x="577" y="360"/>
                  </a:lnTo>
                  <a:lnTo>
                    <a:pt x="589" y="350"/>
                  </a:lnTo>
                  <a:lnTo>
                    <a:pt x="581" y="347"/>
                  </a:lnTo>
                  <a:lnTo>
                    <a:pt x="568" y="347"/>
                  </a:lnTo>
                  <a:lnTo>
                    <a:pt x="558" y="345"/>
                  </a:lnTo>
                  <a:lnTo>
                    <a:pt x="554" y="333"/>
                  </a:lnTo>
                  <a:lnTo>
                    <a:pt x="552" y="333"/>
                  </a:lnTo>
                  <a:lnTo>
                    <a:pt x="552" y="328"/>
                  </a:lnTo>
                  <a:lnTo>
                    <a:pt x="554" y="328"/>
                  </a:lnTo>
                  <a:lnTo>
                    <a:pt x="554" y="329"/>
                  </a:lnTo>
                  <a:lnTo>
                    <a:pt x="558" y="323"/>
                  </a:lnTo>
                  <a:lnTo>
                    <a:pt x="563" y="321"/>
                  </a:lnTo>
                  <a:lnTo>
                    <a:pt x="569" y="321"/>
                  </a:lnTo>
                  <a:lnTo>
                    <a:pt x="577" y="321"/>
                  </a:lnTo>
                  <a:lnTo>
                    <a:pt x="583" y="322"/>
                  </a:lnTo>
                  <a:lnTo>
                    <a:pt x="589" y="322"/>
                  </a:lnTo>
                  <a:lnTo>
                    <a:pt x="595" y="319"/>
                  </a:lnTo>
                  <a:lnTo>
                    <a:pt x="598" y="315"/>
                  </a:lnTo>
                  <a:lnTo>
                    <a:pt x="589" y="313"/>
                  </a:lnTo>
                  <a:lnTo>
                    <a:pt x="581" y="314"/>
                  </a:lnTo>
                  <a:lnTo>
                    <a:pt x="572" y="314"/>
                  </a:lnTo>
                  <a:lnTo>
                    <a:pt x="563" y="313"/>
                  </a:lnTo>
                  <a:lnTo>
                    <a:pt x="547" y="313"/>
                  </a:lnTo>
                  <a:lnTo>
                    <a:pt x="533" y="312"/>
                  </a:lnTo>
                  <a:lnTo>
                    <a:pt x="519" y="313"/>
                  </a:lnTo>
                  <a:lnTo>
                    <a:pt x="505" y="313"/>
                  </a:lnTo>
                  <a:lnTo>
                    <a:pt x="491" y="313"/>
                  </a:lnTo>
                  <a:lnTo>
                    <a:pt x="478" y="313"/>
                  </a:lnTo>
                  <a:lnTo>
                    <a:pt x="464" y="312"/>
                  </a:lnTo>
                  <a:lnTo>
                    <a:pt x="452" y="310"/>
                  </a:lnTo>
                  <a:lnTo>
                    <a:pt x="450" y="305"/>
                  </a:lnTo>
                  <a:lnTo>
                    <a:pt x="449" y="301"/>
                  </a:lnTo>
                  <a:lnTo>
                    <a:pt x="448" y="298"/>
                  </a:lnTo>
                  <a:lnTo>
                    <a:pt x="452" y="294"/>
                  </a:lnTo>
                  <a:lnTo>
                    <a:pt x="476" y="292"/>
                  </a:lnTo>
                  <a:lnTo>
                    <a:pt x="500" y="292"/>
                  </a:lnTo>
                  <a:lnTo>
                    <a:pt x="524" y="292"/>
                  </a:lnTo>
                  <a:lnTo>
                    <a:pt x="547" y="292"/>
                  </a:lnTo>
                  <a:lnTo>
                    <a:pt x="569" y="292"/>
                  </a:lnTo>
                  <a:lnTo>
                    <a:pt x="592" y="292"/>
                  </a:lnTo>
                  <a:lnTo>
                    <a:pt x="616" y="292"/>
                  </a:lnTo>
                  <a:lnTo>
                    <a:pt x="639" y="291"/>
                  </a:lnTo>
                  <a:lnTo>
                    <a:pt x="643" y="294"/>
                  </a:lnTo>
                  <a:lnTo>
                    <a:pt x="647" y="294"/>
                  </a:lnTo>
                  <a:lnTo>
                    <a:pt x="649" y="294"/>
                  </a:lnTo>
                  <a:lnTo>
                    <a:pt x="652" y="296"/>
                  </a:lnTo>
                  <a:lnTo>
                    <a:pt x="653" y="303"/>
                  </a:lnTo>
                  <a:lnTo>
                    <a:pt x="651" y="309"/>
                  </a:lnTo>
                  <a:lnTo>
                    <a:pt x="648" y="313"/>
                  </a:lnTo>
                  <a:lnTo>
                    <a:pt x="646" y="318"/>
                  </a:lnTo>
                  <a:lnTo>
                    <a:pt x="652" y="321"/>
                  </a:lnTo>
                  <a:lnTo>
                    <a:pt x="657" y="322"/>
                  </a:lnTo>
                  <a:lnTo>
                    <a:pt x="664" y="322"/>
                  </a:lnTo>
                  <a:lnTo>
                    <a:pt x="670" y="322"/>
                  </a:lnTo>
                  <a:lnTo>
                    <a:pt x="676" y="322"/>
                  </a:lnTo>
                  <a:lnTo>
                    <a:pt x="681" y="323"/>
                  </a:lnTo>
                  <a:lnTo>
                    <a:pt x="686" y="326"/>
                  </a:lnTo>
                  <a:lnTo>
                    <a:pt x="690" y="331"/>
                  </a:lnTo>
                  <a:lnTo>
                    <a:pt x="692" y="340"/>
                  </a:lnTo>
                  <a:lnTo>
                    <a:pt x="686" y="345"/>
                  </a:lnTo>
                  <a:lnTo>
                    <a:pt x="679" y="347"/>
                  </a:lnTo>
                  <a:lnTo>
                    <a:pt x="671" y="347"/>
                  </a:lnTo>
                  <a:lnTo>
                    <a:pt x="667" y="346"/>
                  </a:lnTo>
                  <a:lnTo>
                    <a:pt x="664" y="345"/>
                  </a:lnTo>
                  <a:lnTo>
                    <a:pt x="658" y="346"/>
                  </a:lnTo>
                  <a:lnTo>
                    <a:pt x="655" y="347"/>
                  </a:lnTo>
                  <a:lnTo>
                    <a:pt x="662" y="350"/>
                  </a:lnTo>
                  <a:lnTo>
                    <a:pt x="669" y="352"/>
                  </a:lnTo>
                  <a:lnTo>
                    <a:pt x="675" y="355"/>
                  </a:lnTo>
                  <a:lnTo>
                    <a:pt x="683" y="356"/>
                  </a:lnTo>
                  <a:lnTo>
                    <a:pt x="689" y="359"/>
                  </a:lnTo>
                  <a:lnTo>
                    <a:pt x="695" y="363"/>
                  </a:lnTo>
                  <a:lnTo>
                    <a:pt x="701" y="366"/>
                  </a:lnTo>
                  <a:lnTo>
                    <a:pt x="707" y="370"/>
                  </a:lnTo>
                  <a:lnTo>
                    <a:pt x="713" y="377"/>
                  </a:lnTo>
                  <a:lnTo>
                    <a:pt x="720" y="383"/>
                  </a:lnTo>
                  <a:lnTo>
                    <a:pt x="727" y="389"/>
                  </a:lnTo>
                  <a:lnTo>
                    <a:pt x="734" y="395"/>
                  </a:lnTo>
                  <a:lnTo>
                    <a:pt x="743" y="419"/>
                  </a:lnTo>
                  <a:lnTo>
                    <a:pt x="739" y="423"/>
                  </a:lnTo>
                  <a:lnTo>
                    <a:pt x="732" y="428"/>
                  </a:lnTo>
                  <a:lnTo>
                    <a:pt x="726" y="430"/>
                  </a:lnTo>
                  <a:lnTo>
                    <a:pt x="721" y="433"/>
                  </a:lnTo>
                  <a:lnTo>
                    <a:pt x="718" y="435"/>
                  </a:lnTo>
                  <a:lnTo>
                    <a:pt x="717" y="439"/>
                  </a:lnTo>
                  <a:lnTo>
                    <a:pt x="718" y="444"/>
                  </a:lnTo>
                  <a:lnTo>
                    <a:pt x="721" y="447"/>
                  </a:lnTo>
                  <a:lnTo>
                    <a:pt x="718" y="460"/>
                  </a:lnTo>
                  <a:lnTo>
                    <a:pt x="716" y="474"/>
                  </a:lnTo>
                  <a:lnTo>
                    <a:pt x="715" y="488"/>
                  </a:lnTo>
                  <a:lnTo>
                    <a:pt x="716" y="499"/>
                  </a:lnTo>
                  <a:lnTo>
                    <a:pt x="716" y="512"/>
                  </a:lnTo>
                  <a:lnTo>
                    <a:pt x="722" y="521"/>
                  </a:lnTo>
                  <a:lnTo>
                    <a:pt x="731" y="527"/>
                  </a:lnTo>
                  <a:lnTo>
                    <a:pt x="743" y="531"/>
                  </a:lnTo>
                  <a:lnTo>
                    <a:pt x="744" y="537"/>
                  </a:lnTo>
                  <a:lnTo>
                    <a:pt x="743" y="544"/>
                  </a:lnTo>
                  <a:lnTo>
                    <a:pt x="740" y="549"/>
                  </a:lnTo>
                  <a:lnTo>
                    <a:pt x="736" y="553"/>
                  </a:lnTo>
                  <a:lnTo>
                    <a:pt x="739" y="553"/>
                  </a:lnTo>
                  <a:lnTo>
                    <a:pt x="738" y="560"/>
                  </a:lnTo>
                  <a:lnTo>
                    <a:pt x="750" y="567"/>
                  </a:lnTo>
                  <a:lnTo>
                    <a:pt x="762" y="572"/>
                  </a:lnTo>
                  <a:lnTo>
                    <a:pt x="775" y="577"/>
                  </a:lnTo>
                  <a:lnTo>
                    <a:pt x="787" y="581"/>
                  </a:lnTo>
                  <a:lnTo>
                    <a:pt x="800" y="585"/>
                  </a:lnTo>
                  <a:lnTo>
                    <a:pt x="813" y="588"/>
                  </a:lnTo>
                  <a:lnTo>
                    <a:pt x="826" y="592"/>
                  </a:lnTo>
                  <a:lnTo>
                    <a:pt x="838" y="597"/>
                  </a:lnTo>
                  <a:lnTo>
                    <a:pt x="852" y="605"/>
                  </a:lnTo>
                  <a:lnTo>
                    <a:pt x="868" y="609"/>
                  </a:lnTo>
                  <a:lnTo>
                    <a:pt x="883" y="611"/>
                  </a:lnTo>
                  <a:lnTo>
                    <a:pt x="900" y="611"/>
                  </a:lnTo>
                  <a:lnTo>
                    <a:pt x="916" y="611"/>
                  </a:lnTo>
                  <a:lnTo>
                    <a:pt x="933" y="610"/>
                  </a:lnTo>
                  <a:lnTo>
                    <a:pt x="949" y="610"/>
                  </a:lnTo>
                  <a:lnTo>
                    <a:pt x="966" y="610"/>
                  </a:lnTo>
                  <a:lnTo>
                    <a:pt x="969" y="606"/>
                  </a:lnTo>
                  <a:lnTo>
                    <a:pt x="962" y="603"/>
                  </a:lnTo>
                  <a:lnTo>
                    <a:pt x="954" y="601"/>
                  </a:lnTo>
                  <a:lnTo>
                    <a:pt x="946" y="601"/>
                  </a:lnTo>
                  <a:lnTo>
                    <a:pt x="937" y="603"/>
                  </a:lnTo>
                  <a:lnTo>
                    <a:pt x="930" y="594"/>
                  </a:lnTo>
                  <a:lnTo>
                    <a:pt x="932" y="582"/>
                  </a:lnTo>
                  <a:lnTo>
                    <a:pt x="935" y="569"/>
                  </a:lnTo>
                  <a:lnTo>
                    <a:pt x="935" y="558"/>
                  </a:lnTo>
                  <a:lnTo>
                    <a:pt x="937" y="543"/>
                  </a:lnTo>
                  <a:lnTo>
                    <a:pt x="938" y="507"/>
                  </a:lnTo>
                  <a:lnTo>
                    <a:pt x="937" y="469"/>
                  </a:lnTo>
                  <a:lnTo>
                    <a:pt x="930" y="444"/>
                  </a:lnTo>
                  <a:lnTo>
                    <a:pt x="930" y="439"/>
                  </a:lnTo>
                  <a:lnTo>
                    <a:pt x="932" y="434"/>
                  </a:lnTo>
                  <a:lnTo>
                    <a:pt x="933" y="428"/>
                  </a:lnTo>
                  <a:lnTo>
                    <a:pt x="935" y="424"/>
                  </a:lnTo>
                  <a:lnTo>
                    <a:pt x="943" y="423"/>
                  </a:lnTo>
                  <a:lnTo>
                    <a:pt x="951" y="423"/>
                  </a:lnTo>
                  <a:lnTo>
                    <a:pt x="958" y="423"/>
                  </a:lnTo>
                  <a:lnTo>
                    <a:pt x="966" y="423"/>
                  </a:lnTo>
                  <a:lnTo>
                    <a:pt x="972" y="423"/>
                  </a:lnTo>
                  <a:lnTo>
                    <a:pt x="980" y="423"/>
                  </a:lnTo>
                  <a:lnTo>
                    <a:pt x="988" y="423"/>
                  </a:lnTo>
                  <a:lnTo>
                    <a:pt x="995" y="421"/>
                  </a:lnTo>
                  <a:lnTo>
                    <a:pt x="1009" y="402"/>
                  </a:lnTo>
                  <a:lnTo>
                    <a:pt x="1013" y="400"/>
                  </a:lnTo>
                  <a:lnTo>
                    <a:pt x="1017" y="397"/>
                  </a:lnTo>
                  <a:lnTo>
                    <a:pt x="1020" y="393"/>
                  </a:lnTo>
                  <a:lnTo>
                    <a:pt x="1021" y="389"/>
                  </a:lnTo>
                  <a:lnTo>
                    <a:pt x="1014" y="388"/>
                  </a:lnTo>
                  <a:lnTo>
                    <a:pt x="1008" y="389"/>
                  </a:lnTo>
                  <a:lnTo>
                    <a:pt x="1002" y="389"/>
                  </a:lnTo>
                  <a:lnTo>
                    <a:pt x="997" y="391"/>
                  </a:lnTo>
                  <a:lnTo>
                    <a:pt x="990" y="391"/>
                  </a:lnTo>
                  <a:lnTo>
                    <a:pt x="986" y="389"/>
                  </a:lnTo>
                  <a:lnTo>
                    <a:pt x="983" y="386"/>
                  </a:lnTo>
                  <a:lnTo>
                    <a:pt x="979" y="381"/>
                  </a:lnTo>
                  <a:lnTo>
                    <a:pt x="983" y="370"/>
                  </a:lnTo>
                  <a:lnTo>
                    <a:pt x="990" y="361"/>
                  </a:lnTo>
                  <a:lnTo>
                    <a:pt x="997" y="352"/>
                  </a:lnTo>
                  <a:lnTo>
                    <a:pt x="995" y="340"/>
                  </a:lnTo>
                  <a:lnTo>
                    <a:pt x="997" y="340"/>
                  </a:lnTo>
                  <a:lnTo>
                    <a:pt x="999" y="324"/>
                  </a:lnTo>
                  <a:lnTo>
                    <a:pt x="1003" y="308"/>
                  </a:lnTo>
                  <a:lnTo>
                    <a:pt x="1009" y="294"/>
                  </a:lnTo>
                  <a:lnTo>
                    <a:pt x="1020" y="284"/>
                  </a:lnTo>
                  <a:lnTo>
                    <a:pt x="1016" y="280"/>
                  </a:lnTo>
                  <a:lnTo>
                    <a:pt x="1009" y="285"/>
                  </a:lnTo>
                  <a:lnTo>
                    <a:pt x="1004" y="289"/>
                  </a:lnTo>
                  <a:lnTo>
                    <a:pt x="999" y="292"/>
                  </a:lnTo>
                  <a:lnTo>
                    <a:pt x="994" y="296"/>
                  </a:lnTo>
                  <a:lnTo>
                    <a:pt x="989" y="300"/>
                  </a:lnTo>
                  <a:lnTo>
                    <a:pt x="985" y="304"/>
                  </a:lnTo>
                  <a:lnTo>
                    <a:pt x="980" y="308"/>
                  </a:lnTo>
                  <a:lnTo>
                    <a:pt x="974" y="313"/>
                  </a:lnTo>
                  <a:lnTo>
                    <a:pt x="960" y="322"/>
                  </a:lnTo>
                  <a:lnTo>
                    <a:pt x="946" y="331"/>
                  </a:lnTo>
                  <a:lnTo>
                    <a:pt x="933" y="340"/>
                  </a:lnTo>
                  <a:lnTo>
                    <a:pt x="920" y="349"/>
                  </a:lnTo>
                  <a:lnTo>
                    <a:pt x="907" y="358"/>
                  </a:lnTo>
                  <a:lnTo>
                    <a:pt x="895" y="366"/>
                  </a:lnTo>
                  <a:lnTo>
                    <a:pt x="880" y="375"/>
                  </a:lnTo>
                  <a:lnTo>
                    <a:pt x="866" y="384"/>
                  </a:lnTo>
                  <a:lnTo>
                    <a:pt x="851" y="389"/>
                  </a:lnTo>
                  <a:lnTo>
                    <a:pt x="837" y="395"/>
                  </a:lnTo>
                  <a:lnTo>
                    <a:pt x="822" y="401"/>
                  </a:lnTo>
                  <a:lnTo>
                    <a:pt x="806" y="407"/>
                  </a:lnTo>
                  <a:lnTo>
                    <a:pt x="792" y="412"/>
                  </a:lnTo>
                  <a:lnTo>
                    <a:pt x="776" y="416"/>
                  </a:lnTo>
                  <a:lnTo>
                    <a:pt x="759" y="419"/>
                  </a:lnTo>
                  <a:lnTo>
                    <a:pt x="743" y="419"/>
                  </a:lnTo>
                  <a:lnTo>
                    <a:pt x="734" y="395"/>
                  </a:lnTo>
                  <a:lnTo>
                    <a:pt x="745" y="395"/>
                  </a:lnTo>
                  <a:lnTo>
                    <a:pt x="758" y="393"/>
                  </a:lnTo>
                  <a:lnTo>
                    <a:pt x="769" y="392"/>
                  </a:lnTo>
                  <a:lnTo>
                    <a:pt x="782" y="391"/>
                  </a:lnTo>
                  <a:lnTo>
                    <a:pt x="794" y="388"/>
                  </a:lnTo>
                  <a:lnTo>
                    <a:pt x="805" y="384"/>
                  </a:lnTo>
                  <a:lnTo>
                    <a:pt x="815" y="381"/>
                  </a:lnTo>
                  <a:lnTo>
                    <a:pt x="826" y="375"/>
                  </a:lnTo>
                  <a:lnTo>
                    <a:pt x="851" y="366"/>
                  </a:lnTo>
                  <a:lnTo>
                    <a:pt x="875" y="355"/>
                  </a:lnTo>
                  <a:lnTo>
                    <a:pt x="897" y="342"/>
                  </a:lnTo>
                  <a:lnTo>
                    <a:pt x="919" y="327"/>
                  </a:lnTo>
                  <a:lnTo>
                    <a:pt x="938" y="312"/>
                  </a:lnTo>
                  <a:lnTo>
                    <a:pt x="958" y="295"/>
                  </a:lnTo>
                  <a:lnTo>
                    <a:pt x="979" y="280"/>
                  </a:lnTo>
                  <a:lnTo>
                    <a:pt x="1000" y="264"/>
                  </a:lnTo>
                  <a:lnTo>
                    <a:pt x="1007" y="258"/>
                  </a:lnTo>
                  <a:lnTo>
                    <a:pt x="1013" y="249"/>
                  </a:lnTo>
                  <a:lnTo>
                    <a:pt x="1020" y="241"/>
                  </a:lnTo>
                  <a:lnTo>
                    <a:pt x="1029" y="235"/>
                  </a:lnTo>
                  <a:lnTo>
                    <a:pt x="1035" y="235"/>
                  </a:lnTo>
                  <a:lnTo>
                    <a:pt x="1041" y="235"/>
                  </a:lnTo>
                  <a:lnTo>
                    <a:pt x="1048" y="238"/>
                  </a:lnTo>
                  <a:lnTo>
                    <a:pt x="1050" y="244"/>
                  </a:lnTo>
                  <a:lnTo>
                    <a:pt x="1050" y="250"/>
                  </a:lnTo>
                  <a:lnTo>
                    <a:pt x="1050" y="257"/>
                  </a:lnTo>
                  <a:lnTo>
                    <a:pt x="1051" y="263"/>
                  </a:lnTo>
                  <a:lnTo>
                    <a:pt x="1057" y="267"/>
                  </a:lnTo>
                  <a:lnTo>
                    <a:pt x="1060" y="276"/>
                  </a:lnTo>
                  <a:lnTo>
                    <a:pt x="1066" y="285"/>
                  </a:lnTo>
                  <a:lnTo>
                    <a:pt x="1073" y="292"/>
                  </a:lnTo>
                  <a:lnTo>
                    <a:pt x="1081" y="300"/>
                  </a:lnTo>
                  <a:lnTo>
                    <a:pt x="1086" y="321"/>
                  </a:lnTo>
                  <a:lnTo>
                    <a:pt x="1087" y="342"/>
                  </a:lnTo>
                  <a:lnTo>
                    <a:pt x="1091" y="360"/>
                  </a:lnTo>
                  <a:lnTo>
                    <a:pt x="1106" y="374"/>
                  </a:lnTo>
                  <a:lnTo>
                    <a:pt x="1108" y="377"/>
                  </a:lnTo>
                  <a:lnTo>
                    <a:pt x="1106" y="379"/>
                  </a:lnTo>
                  <a:lnTo>
                    <a:pt x="1105" y="382"/>
                  </a:lnTo>
                  <a:lnTo>
                    <a:pt x="1104" y="386"/>
                  </a:lnTo>
                  <a:lnTo>
                    <a:pt x="1053" y="388"/>
                  </a:lnTo>
                  <a:lnTo>
                    <a:pt x="1057" y="396"/>
                  </a:lnTo>
                  <a:lnTo>
                    <a:pt x="1067" y="402"/>
                  </a:lnTo>
                  <a:lnTo>
                    <a:pt x="1077" y="409"/>
                  </a:lnTo>
                  <a:lnTo>
                    <a:pt x="1081" y="419"/>
                  </a:lnTo>
                  <a:lnTo>
                    <a:pt x="1086" y="418"/>
                  </a:lnTo>
                  <a:lnTo>
                    <a:pt x="1087" y="418"/>
                  </a:lnTo>
                  <a:lnTo>
                    <a:pt x="1092" y="419"/>
                  </a:lnTo>
                  <a:lnTo>
                    <a:pt x="1100" y="420"/>
                  </a:lnTo>
                  <a:lnTo>
                    <a:pt x="1109" y="421"/>
                  </a:lnTo>
                  <a:lnTo>
                    <a:pt x="1118" y="423"/>
                  </a:lnTo>
                  <a:lnTo>
                    <a:pt x="1128" y="424"/>
                  </a:lnTo>
                  <a:lnTo>
                    <a:pt x="1137" y="424"/>
                  </a:lnTo>
                  <a:lnTo>
                    <a:pt x="1146" y="423"/>
                  </a:lnTo>
                  <a:lnTo>
                    <a:pt x="1151" y="426"/>
                  </a:lnTo>
                  <a:lnTo>
                    <a:pt x="1154" y="430"/>
                  </a:lnTo>
                  <a:lnTo>
                    <a:pt x="1155" y="437"/>
                  </a:lnTo>
                  <a:lnTo>
                    <a:pt x="1155" y="443"/>
                  </a:lnTo>
                  <a:lnTo>
                    <a:pt x="1147" y="455"/>
                  </a:lnTo>
                  <a:lnTo>
                    <a:pt x="1145" y="470"/>
                  </a:lnTo>
                  <a:lnTo>
                    <a:pt x="1145" y="488"/>
                  </a:lnTo>
                  <a:lnTo>
                    <a:pt x="1143" y="503"/>
                  </a:lnTo>
                  <a:lnTo>
                    <a:pt x="1145" y="514"/>
                  </a:lnTo>
                  <a:lnTo>
                    <a:pt x="1143" y="525"/>
                  </a:lnTo>
                  <a:lnTo>
                    <a:pt x="1142" y="535"/>
                  </a:lnTo>
                  <a:lnTo>
                    <a:pt x="1143" y="548"/>
                  </a:lnTo>
                  <a:lnTo>
                    <a:pt x="1146" y="596"/>
                  </a:lnTo>
                  <a:lnTo>
                    <a:pt x="1142" y="600"/>
                  </a:lnTo>
                  <a:lnTo>
                    <a:pt x="1137" y="600"/>
                  </a:lnTo>
                  <a:lnTo>
                    <a:pt x="1132" y="599"/>
                  </a:lnTo>
                  <a:lnTo>
                    <a:pt x="1127" y="600"/>
                  </a:lnTo>
                  <a:lnTo>
                    <a:pt x="1120" y="600"/>
                  </a:lnTo>
                  <a:lnTo>
                    <a:pt x="1114" y="599"/>
                  </a:lnTo>
                  <a:lnTo>
                    <a:pt x="1108" y="600"/>
                  </a:lnTo>
                  <a:lnTo>
                    <a:pt x="1104" y="604"/>
                  </a:lnTo>
                  <a:lnTo>
                    <a:pt x="1108" y="608"/>
                  </a:lnTo>
                  <a:lnTo>
                    <a:pt x="1113" y="610"/>
                  </a:lnTo>
                  <a:lnTo>
                    <a:pt x="1118" y="610"/>
                  </a:lnTo>
                  <a:lnTo>
                    <a:pt x="1124" y="609"/>
                  </a:lnTo>
                  <a:lnTo>
                    <a:pt x="1131" y="609"/>
                  </a:lnTo>
                  <a:lnTo>
                    <a:pt x="1137" y="609"/>
                  </a:lnTo>
                  <a:lnTo>
                    <a:pt x="1142" y="609"/>
                  </a:lnTo>
                  <a:lnTo>
                    <a:pt x="1147" y="611"/>
                  </a:lnTo>
                  <a:lnTo>
                    <a:pt x="1155" y="610"/>
                  </a:lnTo>
                  <a:lnTo>
                    <a:pt x="1163" y="609"/>
                  </a:lnTo>
                  <a:lnTo>
                    <a:pt x="1166" y="605"/>
                  </a:lnTo>
                  <a:lnTo>
                    <a:pt x="1165" y="597"/>
                  </a:lnTo>
                  <a:lnTo>
                    <a:pt x="1166" y="588"/>
                  </a:lnTo>
                  <a:lnTo>
                    <a:pt x="1166" y="578"/>
                  </a:lnTo>
                  <a:lnTo>
                    <a:pt x="1166" y="569"/>
                  </a:lnTo>
                  <a:lnTo>
                    <a:pt x="1169" y="562"/>
                  </a:lnTo>
                  <a:lnTo>
                    <a:pt x="1169" y="539"/>
                  </a:lnTo>
                  <a:lnTo>
                    <a:pt x="1170" y="539"/>
                  </a:lnTo>
                  <a:lnTo>
                    <a:pt x="1173" y="514"/>
                  </a:lnTo>
                  <a:lnTo>
                    <a:pt x="1174" y="488"/>
                  </a:lnTo>
                  <a:lnTo>
                    <a:pt x="1177" y="462"/>
                  </a:lnTo>
                  <a:lnTo>
                    <a:pt x="1179" y="435"/>
                  </a:lnTo>
                  <a:lnTo>
                    <a:pt x="1184" y="410"/>
                  </a:lnTo>
                  <a:lnTo>
                    <a:pt x="1193" y="387"/>
                  </a:lnTo>
                  <a:lnTo>
                    <a:pt x="1205" y="366"/>
                  </a:lnTo>
                  <a:lnTo>
                    <a:pt x="1223" y="350"/>
                  </a:lnTo>
                  <a:lnTo>
                    <a:pt x="1230" y="344"/>
                  </a:lnTo>
                  <a:lnTo>
                    <a:pt x="1238" y="338"/>
                  </a:lnTo>
                  <a:lnTo>
                    <a:pt x="1245" y="332"/>
                  </a:lnTo>
                  <a:lnTo>
                    <a:pt x="1253" y="327"/>
                  </a:lnTo>
                  <a:lnTo>
                    <a:pt x="1261" y="322"/>
                  </a:lnTo>
                  <a:lnTo>
                    <a:pt x="1270" y="317"/>
                  </a:lnTo>
                  <a:lnTo>
                    <a:pt x="1280" y="314"/>
                  </a:lnTo>
                  <a:lnTo>
                    <a:pt x="1291" y="312"/>
                  </a:lnTo>
                  <a:lnTo>
                    <a:pt x="1274" y="342"/>
                  </a:lnTo>
                  <a:lnTo>
                    <a:pt x="1263" y="346"/>
                  </a:lnTo>
                  <a:lnTo>
                    <a:pt x="1254" y="351"/>
                  </a:lnTo>
                  <a:lnTo>
                    <a:pt x="1245" y="358"/>
                  </a:lnTo>
                  <a:lnTo>
                    <a:pt x="1239" y="364"/>
                  </a:lnTo>
                  <a:lnTo>
                    <a:pt x="1231" y="373"/>
                  </a:lnTo>
                  <a:lnTo>
                    <a:pt x="1226" y="381"/>
                  </a:lnTo>
                  <a:lnTo>
                    <a:pt x="1220" y="389"/>
                  </a:lnTo>
                  <a:lnTo>
                    <a:pt x="1215" y="397"/>
                  </a:lnTo>
                  <a:lnTo>
                    <a:pt x="1206" y="434"/>
                  </a:lnTo>
                  <a:lnTo>
                    <a:pt x="1201" y="472"/>
                  </a:lnTo>
                  <a:lnTo>
                    <a:pt x="1197" y="512"/>
                  </a:lnTo>
                  <a:lnTo>
                    <a:pt x="1194" y="550"/>
                  </a:lnTo>
                  <a:lnTo>
                    <a:pt x="1194" y="566"/>
                  </a:lnTo>
                  <a:lnTo>
                    <a:pt x="1194" y="582"/>
                  </a:lnTo>
                  <a:lnTo>
                    <a:pt x="1197" y="596"/>
                  </a:lnTo>
                  <a:lnTo>
                    <a:pt x="1205" y="606"/>
                  </a:lnTo>
                  <a:lnTo>
                    <a:pt x="1208" y="586"/>
                  </a:lnTo>
                  <a:lnTo>
                    <a:pt x="1217" y="569"/>
                  </a:lnTo>
                  <a:lnTo>
                    <a:pt x="1225" y="551"/>
                  </a:lnTo>
                  <a:lnTo>
                    <a:pt x="1228" y="530"/>
                  </a:lnTo>
                  <a:lnTo>
                    <a:pt x="1225" y="512"/>
                  </a:lnTo>
                  <a:lnTo>
                    <a:pt x="1226" y="493"/>
                  </a:lnTo>
                  <a:lnTo>
                    <a:pt x="1225" y="475"/>
                  </a:lnTo>
                  <a:lnTo>
                    <a:pt x="1215" y="461"/>
                  </a:lnTo>
                  <a:lnTo>
                    <a:pt x="1212" y="451"/>
                  </a:lnTo>
                  <a:lnTo>
                    <a:pt x="1214" y="443"/>
                  </a:lnTo>
                  <a:lnTo>
                    <a:pt x="1219" y="438"/>
                  </a:lnTo>
                  <a:lnTo>
                    <a:pt x="1225" y="434"/>
                  </a:lnTo>
                  <a:lnTo>
                    <a:pt x="1233" y="430"/>
                  </a:lnTo>
                  <a:lnTo>
                    <a:pt x="1240" y="426"/>
                  </a:lnTo>
                  <a:lnTo>
                    <a:pt x="1247" y="420"/>
                  </a:lnTo>
                  <a:lnTo>
                    <a:pt x="1251" y="414"/>
                  </a:lnTo>
                  <a:lnTo>
                    <a:pt x="1258" y="407"/>
                  </a:lnTo>
                  <a:lnTo>
                    <a:pt x="1267" y="402"/>
                  </a:lnTo>
                  <a:lnTo>
                    <a:pt x="1276" y="397"/>
                  </a:lnTo>
                  <a:lnTo>
                    <a:pt x="1283" y="389"/>
                  </a:lnTo>
                  <a:lnTo>
                    <a:pt x="1280" y="386"/>
                  </a:lnTo>
                  <a:lnTo>
                    <a:pt x="1276" y="383"/>
                  </a:lnTo>
                  <a:lnTo>
                    <a:pt x="1272" y="382"/>
                  </a:lnTo>
                  <a:lnTo>
                    <a:pt x="1267" y="382"/>
                  </a:lnTo>
                  <a:lnTo>
                    <a:pt x="1265" y="379"/>
                  </a:lnTo>
                  <a:lnTo>
                    <a:pt x="1262" y="375"/>
                  </a:lnTo>
                  <a:lnTo>
                    <a:pt x="1261" y="372"/>
                  </a:lnTo>
                  <a:lnTo>
                    <a:pt x="1261" y="365"/>
                  </a:lnTo>
                  <a:lnTo>
                    <a:pt x="1265" y="363"/>
                  </a:lnTo>
                  <a:lnTo>
                    <a:pt x="1270" y="360"/>
                  </a:lnTo>
                  <a:lnTo>
                    <a:pt x="1276" y="359"/>
                  </a:lnTo>
                  <a:lnTo>
                    <a:pt x="1281" y="359"/>
                  </a:lnTo>
                  <a:lnTo>
                    <a:pt x="1288" y="359"/>
                  </a:lnTo>
                  <a:lnTo>
                    <a:pt x="1293" y="359"/>
                  </a:lnTo>
                  <a:lnTo>
                    <a:pt x="1298" y="358"/>
                  </a:lnTo>
                  <a:lnTo>
                    <a:pt x="1303" y="356"/>
                  </a:lnTo>
                  <a:lnTo>
                    <a:pt x="1299" y="352"/>
                  </a:lnTo>
                  <a:lnTo>
                    <a:pt x="1297" y="346"/>
                  </a:lnTo>
                  <a:lnTo>
                    <a:pt x="1294" y="341"/>
                  </a:lnTo>
                  <a:lnTo>
                    <a:pt x="1290" y="337"/>
                  </a:lnTo>
                  <a:lnTo>
                    <a:pt x="1285" y="338"/>
                  </a:lnTo>
                  <a:lnTo>
                    <a:pt x="1281" y="340"/>
                  </a:lnTo>
                  <a:lnTo>
                    <a:pt x="1277" y="342"/>
                  </a:lnTo>
                  <a:lnTo>
                    <a:pt x="1277" y="347"/>
                  </a:lnTo>
                  <a:lnTo>
                    <a:pt x="1276" y="346"/>
                  </a:lnTo>
                  <a:lnTo>
                    <a:pt x="1274" y="346"/>
                  </a:lnTo>
                  <a:lnTo>
                    <a:pt x="1272" y="345"/>
                  </a:lnTo>
                  <a:lnTo>
                    <a:pt x="1274" y="342"/>
                  </a:lnTo>
                  <a:lnTo>
                    <a:pt x="1291" y="312"/>
                  </a:lnTo>
                  <a:lnTo>
                    <a:pt x="1300" y="306"/>
                  </a:lnTo>
                  <a:lnTo>
                    <a:pt x="1305" y="280"/>
                  </a:lnTo>
                  <a:lnTo>
                    <a:pt x="1312" y="248"/>
                  </a:lnTo>
                  <a:lnTo>
                    <a:pt x="1318" y="221"/>
                  </a:lnTo>
                  <a:lnTo>
                    <a:pt x="1325" y="210"/>
                  </a:lnTo>
                  <a:lnTo>
                    <a:pt x="1336" y="225"/>
                  </a:lnTo>
                  <a:lnTo>
                    <a:pt x="1344" y="254"/>
                  </a:lnTo>
                  <a:lnTo>
                    <a:pt x="1349" y="289"/>
                  </a:lnTo>
                  <a:lnTo>
                    <a:pt x="1351" y="315"/>
                  </a:lnTo>
                  <a:lnTo>
                    <a:pt x="1353" y="321"/>
                  </a:lnTo>
                  <a:lnTo>
                    <a:pt x="1354" y="327"/>
                  </a:lnTo>
                  <a:lnTo>
                    <a:pt x="1353" y="333"/>
                  </a:lnTo>
                  <a:lnTo>
                    <a:pt x="1351" y="338"/>
                  </a:lnTo>
                  <a:lnTo>
                    <a:pt x="1348" y="342"/>
                  </a:lnTo>
                  <a:lnTo>
                    <a:pt x="1345" y="346"/>
                  </a:lnTo>
                  <a:lnTo>
                    <a:pt x="1344" y="350"/>
                  </a:lnTo>
                  <a:lnTo>
                    <a:pt x="1342" y="354"/>
                  </a:lnTo>
                  <a:lnTo>
                    <a:pt x="1348" y="358"/>
                  </a:lnTo>
                  <a:lnTo>
                    <a:pt x="1354" y="359"/>
                  </a:lnTo>
                  <a:lnTo>
                    <a:pt x="1362" y="359"/>
                  </a:lnTo>
                  <a:lnTo>
                    <a:pt x="1369" y="359"/>
                  </a:lnTo>
                  <a:lnTo>
                    <a:pt x="1377" y="360"/>
                  </a:lnTo>
                  <a:lnTo>
                    <a:pt x="1381" y="363"/>
                  </a:lnTo>
                  <a:lnTo>
                    <a:pt x="1382" y="368"/>
                  </a:lnTo>
                  <a:lnTo>
                    <a:pt x="1380" y="377"/>
                  </a:lnTo>
                  <a:lnTo>
                    <a:pt x="1377" y="381"/>
                  </a:lnTo>
                  <a:lnTo>
                    <a:pt x="1374" y="383"/>
                  </a:lnTo>
                  <a:lnTo>
                    <a:pt x="1373" y="387"/>
                  </a:lnTo>
                  <a:lnTo>
                    <a:pt x="1373" y="391"/>
                  </a:lnTo>
                  <a:lnTo>
                    <a:pt x="1382" y="395"/>
                  </a:lnTo>
                  <a:lnTo>
                    <a:pt x="1388" y="401"/>
                  </a:lnTo>
                  <a:lnTo>
                    <a:pt x="1394" y="410"/>
                  </a:lnTo>
                  <a:lnTo>
                    <a:pt x="1399" y="418"/>
                  </a:lnTo>
                  <a:lnTo>
                    <a:pt x="1402" y="426"/>
                  </a:lnTo>
                  <a:lnTo>
                    <a:pt x="1409" y="434"/>
                  </a:lnTo>
                  <a:lnTo>
                    <a:pt x="1415" y="439"/>
                  </a:lnTo>
                  <a:lnTo>
                    <a:pt x="1425" y="443"/>
                  </a:lnTo>
                  <a:lnTo>
                    <a:pt x="1429" y="447"/>
                  </a:lnTo>
                  <a:lnTo>
                    <a:pt x="1431" y="452"/>
                  </a:lnTo>
                  <a:lnTo>
                    <a:pt x="1432" y="457"/>
                  </a:lnTo>
                  <a:lnTo>
                    <a:pt x="1432" y="460"/>
                  </a:lnTo>
                  <a:lnTo>
                    <a:pt x="1429" y="465"/>
                  </a:lnTo>
                  <a:lnTo>
                    <a:pt x="1427" y="469"/>
                  </a:lnTo>
                  <a:lnTo>
                    <a:pt x="1422" y="472"/>
                  </a:lnTo>
                  <a:lnTo>
                    <a:pt x="1417" y="476"/>
                  </a:lnTo>
                  <a:lnTo>
                    <a:pt x="1414" y="497"/>
                  </a:lnTo>
                  <a:lnTo>
                    <a:pt x="1414" y="517"/>
                  </a:lnTo>
                  <a:lnTo>
                    <a:pt x="1414" y="539"/>
                  </a:lnTo>
                  <a:lnTo>
                    <a:pt x="1415" y="558"/>
                  </a:lnTo>
                  <a:lnTo>
                    <a:pt x="1423" y="563"/>
                  </a:lnTo>
                  <a:lnTo>
                    <a:pt x="1429" y="571"/>
                  </a:lnTo>
                  <a:lnTo>
                    <a:pt x="1432" y="581"/>
                  </a:lnTo>
                  <a:lnTo>
                    <a:pt x="1434" y="590"/>
                  </a:lnTo>
                  <a:lnTo>
                    <a:pt x="1438" y="599"/>
                  </a:lnTo>
                  <a:lnTo>
                    <a:pt x="1442" y="606"/>
                  </a:lnTo>
                  <a:lnTo>
                    <a:pt x="1450" y="610"/>
                  </a:lnTo>
                  <a:lnTo>
                    <a:pt x="1460" y="609"/>
                  </a:lnTo>
                  <a:lnTo>
                    <a:pt x="1474" y="609"/>
                  </a:lnTo>
                  <a:lnTo>
                    <a:pt x="1488" y="610"/>
                  </a:lnTo>
                  <a:lnTo>
                    <a:pt x="1502" y="610"/>
                  </a:lnTo>
                  <a:lnTo>
                    <a:pt x="1516" y="610"/>
                  </a:lnTo>
                  <a:lnTo>
                    <a:pt x="1530" y="610"/>
                  </a:lnTo>
                  <a:lnTo>
                    <a:pt x="1545" y="610"/>
                  </a:lnTo>
                  <a:lnTo>
                    <a:pt x="1559" y="610"/>
                  </a:lnTo>
                  <a:lnTo>
                    <a:pt x="1575" y="609"/>
                  </a:lnTo>
                  <a:lnTo>
                    <a:pt x="1589" y="609"/>
                  </a:lnTo>
                  <a:lnTo>
                    <a:pt x="1604" y="609"/>
                  </a:lnTo>
                  <a:lnTo>
                    <a:pt x="1619" y="609"/>
                  </a:lnTo>
                  <a:lnTo>
                    <a:pt x="1633" y="609"/>
                  </a:lnTo>
                  <a:lnTo>
                    <a:pt x="1649" y="609"/>
                  </a:lnTo>
                  <a:lnTo>
                    <a:pt x="1664" y="609"/>
                  </a:lnTo>
                  <a:lnTo>
                    <a:pt x="1678" y="610"/>
                  </a:lnTo>
                  <a:lnTo>
                    <a:pt x="1693" y="610"/>
                  </a:lnTo>
                  <a:lnTo>
                    <a:pt x="1700" y="609"/>
                  </a:lnTo>
                  <a:lnTo>
                    <a:pt x="1701" y="604"/>
                  </a:lnTo>
                  <a:lnTo>
                    <a:pt x="1700" y="599"/>
                  </a:lnTo>
                  <a:lnTo>
                    <a:pt x="1700" y="592"/>
                  </a:lnTo>
                  <a:lnTo>
                    <a:pt x="1690" y="586"/>
                  </a:lnTo>
                  <a:lnTo>
                    <a:pt x="1687" y="577"/>
                  </a:lnTo>
                  <a:lnTo>
                    <a:pt x="1687" y="567"/>
                  </a:lnTo>
                  <a:lnTo>
                    <a:pt x="1687" y="555"/>
                  </a:lnTo>
                  <a:lnTo>
                    <a:pt x="1695" y="549"/>
                  </a:lnTo>
                  <a:lnTo>
                    <a:pt x="1696" y="541"/>
                  </a:lnTo>
                  <a:lnTo>
                    <a:pt x="1693" y="531"/>
                  </a:lnTo>
                  <a:lnTo>
                    <a:pt x="1693" y="521"/>
                  </a:lnTo>
                  <a:lnTo>
                    <a:pt x="1679" y="479"/>
                  </a:lnTo>
                  <a:lnTo>
                    <a:pt x="1662" y="421"/>
                  </a:lnTo>
                  <a:lnTo>
                    <a:pt x="1641" y="355"/>
                  </a:lnTo>
                  <a:lnTo>
                    <a:pt x="1621" y="286"/>
                  </a:lnTo>
                  <a:lnTo>
                    <a:pt x="1600" y="222"/>
                  </a:lnTo>
                  <a:lnTo>
                    <a:pt x="1584" y="169"/>
                  </a:lnTo>
                  <a:lnTo>
                    <a:pt x="1572" y="132"/>
                  </a:lnTo>
                  <a:lnTo>
                    <a:pt x="1567" y="118"/>
                  </a:lnTo>
                  <a:lnTo>
                    <a:pt x="1562" y="115"/>
                  </a:lnTo>
                  <a:lnTo>
                    <a:pt x="1559" y="90"/>
                  </a:lnTo>
                  <a:lnTo>
                    <a:pt x="1559" y="60"/>
                  </a:lnTo>
                  <a:lnTo>
                    <a:pt x="1559" y="31"/>
                  </a:lnTo>
                  <a:lnTo>
                    <a:pt x="1559" y="3"/>
                  </a:lnTo>
                  <a:lnTo>
                    <a:pt x="1572" y="3"/>
                  </a:lnTo>
                  <a:lnTo>
                    <a:pt x="1590" y="2"/>
                  </a:lnTo>
                  <a:lnTo>
                    <a:pt x="1612" y="2"/>
                  </a:lnTo>
                  <a:lnTo>
                    <a:pt x="1637" y="2"/>
                  </a:lnTo>
                  <a:lnTo>
                    <a:pt x="1668" y="0"/>
                  </a:lnTo>
                  <a:lnTo>
                    <a:pt x="1700" y="0"/>
                  </a:lnTo>
                  <a:lnTo>
                    <a:pt x="1733" y="0"/>
                  </a:lnTo>
                  <a:lnTo>
                    <a:pt x="1769" y="0"/>
                  </a:lnTo>
                  <a:lnTo>
                    <a:pt x="1805" y="0"/>
                  </a:lnTo>
                  <a:lnTo>
                    <a:pt x="1840" y="0"/>
                  </a:lnTo>
                  <a:lnTo>
                    <a:pt x="1876" y="0"/>
                  </a:lnTo>
                  <a:lnTo>
                    <a:pt x="1909" y="0"/>
                  </a:lnTo>
                  <a:lnTo>
                    <a:pt x="1941" y="0"/>
                  </a:lnTo>
                  <a:lnTo>
                    <a:pt x="1970" y="0"/>
                  </a:lnTo>
                  <a:lnTo>
                    <a:pt x="1997" y="0"/>
                  </a:lnTo>
                  <a:lnTo>
                    <a:pt x="2019" y="0"/>
                  </a:lnTo>
                  <a:lnTo>
                    <a:pt x="2021" y="18"/>
                  </a:lnTo>
                  <a:lnTo>
                    <a:pt x="2020" y="53"/>
                  </a:lnTo>
                  <a:lnTo>
                    <a:pt x="2018" y="86"/>
                  </a:lnTo>
                  <a:lnTo>
                    <a:pt x="2016" y="100"/>
                  </a:lnTo>
                  <a:lnTo>
                    <a:pt x="2010" y="109"/>
                  </a:lnTo>
                  <a:lnTo>
                    <a:pt x="2004" y="115"/>
                  </a:lnTo>
                  <a:lnTo>
                    <a:pt x="1996" y="121"/>
                  </a:lnTo>
                  <a:lnTo>
                    <a:pt x="1990" y="130"/>
                  </a:lnTo>
                  <a:lnTo>
                    <a:pt x="1983" y="156"/>
                  </a:lnTo>
                  <a:lnTo>
                    <a:pt x="1973" y="198"/>
                  </a:lnTo>
                  <a:lnTo>
                    <a:pt x="1959" y="252"/>
                  </a:lnTo>
                  <a:lnTo>
                    <a:pt x="1944" y="312"/>
                  </a:lnTo>
                  <a:lnTo>
                    <a:pt x="1926" y="372"/>
                  </a:lnTo>
                  <a:lnTo>
                    <a:pt x="1910" y="425"/>
                  </a:lnTo>
                  <a:lnTo>
                    <a:pt x="1895" y="467"/>
                  </a:lnTo>
                  <a:lnTo>
                    <a:pt x="1885" y="492"/>
                  </a:lnTo>
                  <a:lnTo>
                    <a:pt x="1884" y="511"/>
                  </a:lnTo>
                  <a:lnTo>
                    <a:pt x="1879" y="531"/>
                  </a:lnTo>
                  <a:lnTo>
                    <a:pt x="1876" y="550"/>
                  </a:lnTo>
                  <a:lnTo>
                    <a:pt x="1880" y="571"/>
                  </a:lnTo>
                  <a:lnTo>
                    <a:pt x="1884" y="581"/>
                  </a:lnTo>
                  <a:lnTo>
                    <a:pt x="1891" y="597"/>
                  </a:lnTo>
                  <a:lnTo>
                    <a:pt x="1898" y="613"/>
                  </a:lnTo>
                  <a:lnTo>
                    <a:pt x="1902" y="620"/>
                  </a:lnTo>
                  <a:lnTo>
                    <a:pt x="1912" y="617"/>
                  </a:lnTo>
                  <a:lnTo>
                    <a:pt x="1922" y="611"/>
                  </a:lnTo>
                  <a:lnTo>
                    <a:pt x="1930" y="604"/>
                  </a:lnTo>
                  <a:lnTo>
                    <a:pt x="1930" y="592"/>
                  </a:lnTo>
                  <a:lnTo>
                    <a:pt x="1930" y="567"/>
                  </a:lnTo>
                  <a:lnTo>
                    <a:pt x="1930" y="543"/>
                  </a:lnTo>
                  <a:lnTo>
                    <a:pt x="1930" y="518"/>
                  </a:lnTo>
                  <a:lnTo>
                    <a:pt x="1931" y="494"/>
                  </a:lnTo>
                  <a:lnTo>
                    <a:pt x="1930" y="486"/>
                  </a:lnTo>
                  <a:lnTo>
                    <a:pt x="1930" y="477"/>
                  </a:lnTo>
                  <a:lnTo>
                    <a:pt x="1926" y="471"/>
                  </a:lnTo>
                  <a:lnTo>
                    <a:pt x="1918" y="470"/>
                  </a:lnTo>
                  <a:lnTo>
                    <a:pt x="1916" y="467"/>
                  </a:lnTo>
                  <a:lnTo>
                    <a:pt x="1914" y="463"/>
                  </a:lnTo>
                  <a:lnTo>
                    <a:pt x="1916" y="458"/>
                  </a:lnTo>
                  <a:lnTo>
                    <a:pt x="1917" y="456"/>
                  </a:lnTo>
                  <a:lnTo>
                    <a:pt x="1924" y="451"/>
                  </a:lnTo>
                  <a:lnTo>
                    <a:pt x="1933" y="446"/>
                  </a:lnTo>
                  <a:lnTo>
                    <a:pt x="1942" y="442"/>
                  </a:lnTo>
                  <a:lnTo>
                    <a:pt x="1951" y="438"/>
                  </a:lnTo>
                  <a:lnTo>
                    <a:pt x="1960" y="435"/>
                  </a:lnTo>
                  <a:lnTo>
                    <a:pt x="1970" y="433"/>
                  </a:lnTo>
                  <a:lnTo>
                    <a:pt x="1982" y="430"/>
                  </a:lnTo>
                  <a:lnTo>
                    <a:pt x="1992" y="428"/>
                  </a:lnTo>
                  <a:lnTo>
                    <a:pt x="2028" y="435"/>
                  </a:lnTo>
                  <a:lnTo>
                    <a:pt x="2029" y="428"/>
                  </a:lnTo>
                  <a:lnTo>
                    <a:pt x="2033" y="420"/>
                  </a:lnTo>
                  <a:lnTo>
                    <a:pt x="2039" y="418"/>
                  </a:lnTo>
                  <a:lnTo>
                    <a:pt x="2048" y="418"/>
                  </a:lnTo>
                  <a:lnTo>
                    <a:pt x="2055" y="420"/>
                  </a:lnTo>
                  <a:lnTo>
                    <a:pt x="2061" y="419"/>
                  </a:lnTo>
                  <a:lnTo>
                    <a:pt x="2065" y="423"/>
                  </a:lnTo>
                  <a:lnTo>
                    <a:pt x="2064" y="433"/>
                  </a:lnTo>
                  <a:lnTo>
                    <a:pt x="2062" y="433"/>
                  </a:lnTo>
                  <a:lnTo>
                    <a:pt x="2065" y="440"/>
                  </a:lnTo>
                  <a:lnTo>
                    <a:pt x="2071" y="447"/>
                  </a:lnTo>
                  <a:lnTo>
                    <a:pt x="2078" y="453"/>
                  </a:lnTo>
                  <a:lnTo>
                    <a:pt x="2075" y="462"/>
                  </a:lnTo>
                  <a:lnTo>
                    <a:pt x="2065" y="485"/>
                  </a:lnTo>
                  <a:lnTo>
                    <a:pt x="2061" y="536"/>
                  </a:lnTo>
                  <a:lnTo>
                    <a:pt x="2066" y="588"/>
                  </a:lnTo>
                  <a:lnTo>
                    <a:pt x="2080" y="622"/>
                  </a:lnTo>
                  <a:lnTo>
                    <a:pt x="2080" y="632"/>
                  </a:lnTo>
                  <a:lnTo>
                    <a:pt x="2079" y="641"/>
                  </a:lnTo>
                  <a:lnTo>
                    <a:pt x="2075" y="648"/>
                  </a:lnTo>
                  <a:lnTo>
                    <a:pt x="2069" y="655"/>
                  </a:lnTo>
                  <a:lnTo>
                    <a:pt x="2071" y="665"/>
                  </a:lnTo>
                  <a:lnTo>
                    <a:pt x="2071" y="679"/>
                  </a:lnTo>
                  <a:lnTo>
                    <a:pt x="2065" y="692"/>
                  </a:lnTo>
                  <a:lnTo>
                    <a:pt x="2046" y="699"/>
                  </a:lnTo>
                  <a:lnTo>
                    <a:pt x="2037" y="702"/>
                  </a:lnTo>
                  <a:lnTo>
                    <a:pt x="2030" y="701"/>
                  </a:lnTo>
                  <a:lnTo>
                    <a:pt x="2023" y="701"/>
                  </a:lnTo>
                  <a:lnTo>
                    <a:pt x="2015" y="702"/>
                  </a:lnTo>
                  <a:lnTo>
                    <a:pt x="2009" y="708"/>
                  </a:lnTo>
                  <a:lnTo>
                    <a:pt x="2004" y="715"/>
                  </a:lnTo>
                  <a:lnTo>
                    <a:pt x="1999" y="722"/>
                  </a:lnTo>
                  <a:lnTo>
                    <a:pt x="1999" y="731"/>
                  </a:lnTo>
                  <a:lnTo>
                    <a:pt x="1999" y="740"/>
                  </a:lnTo>
                  <a:lnTo>
                    <a:pt x="1999" y="762"/>
                  </a:lnTo>
                  <a:lnTo>
                    <a:pt x="1995" y="786"/>
                  </a:lnTo>
                  <a:lnTo>
                    <a:pt x="1983" y="805"/>
                  </a:lnTo>
                  <a:lnTo>
                    <a:pt x="1949" y="780"/>
                  </a:lnTo>
                  <a:lnTo>
                    <a:pt x="1956" y="766"/>
                  </a:lnTo>
                  <a:lnTo>
                    <a:pt x="1959" y="747"/>
                  </a:lnTo>
                  <a:lnTo>
                    <a:pt x="1958" y="728"/>
                  </a:lnTo>
                  <a:lnTo>
                    <a:pt x="1955" y="717"/>
                  </a:lnTo>
                  <a:lnTo>
                    <a:pt x="1951" y="719"/>
                  </a:lnTo>
                  <a:lnTo>
                    <a:pt x="1949" y="722"/>
                  </a:lnTo>
                  <a:lnTo>
                    <a:pt x="1945" y="726"/>
                  </a:lnTo>
                  <a:lnTo>
                    <a:pt x="1939" y="729"/>
                  </a:lnTo>
                  <a:lnTo>
                    <a:pt x="1931" y="728"/>
                  </a:lnTo>
                  <a:lnTo>
                    <a:pt x="1926" y="722"/>
                  </a:lnTo>
                  <a:lnTo>
                    <a:pt x="1922" y="719"/>
                  </a:lnTo>
                  <a:lnTo>
                    <a:pt x="1916" y="717"/>
                  </a:lnTo>
                  <a:lnTo>
                    <a:pt x="1910" y="716"/>
                  </a:lnTo>
                  <a:lnTo>
                    <a:pt x="1908" y="712"/>
                  </a:lnTo>
                  <a:lnTo>
                    <a:pt x="1907" y="708"/>
                  </a:lnTo>
                  <a:lnTo>
                    <a:pt x="1904" y="705"/>
                  </a:lnTo>
                  <a:lnTo>
                    <a:pt x="1903" y="711"/>
                  </a:lnTo>
                  <a:lnTo>
                    <a:pt x="1902" y="716"/>
                  </a:lnTo>
                  <a:lnTo>
                    <a:pt x="1902" y="721"/>
                  </a:lnTo>
                  <a:lnTo>
                    <a:pt x="1902" y="729"/>
                  </a:lnTo>
                  <a:lnTo>
                    <a:pt x="1904" y="729"/>
                  </a:lnTo>
                  <a:lnTo>
                    <a:pt x="1907" y="736"/>
                  </a:lnTo>
                  <a:lnTo>
                    <a:pt x="1916" y="736"/>
                  </a:lnTo>
                  <a:lnTo>
                    <a:pt x="1926" y="735"/>
                  </a:lnTo>
                  <a:lnTo>
                    <a:pt x="1933" y="738"/>
                  </a:lnTo>
                  <a:lnTo>
                    <a:pt x="1941" y="744"/>
                  </a:lnTo>
                  <a:lnTo>
                    <a:pt x="1946" y="751"/>
                  </a:lnTo>
                  <a:lnTo>
                    <a:pt x="1950" y="759"/>
                  </a:lnTo>
                  <a:lnTo>
                    <a:pt x="1950" y="770"/>
                  </a:lnTo>
                  <a:lnTo>
                    <a:pt x="1944" y="775"/>
                  </a:lnTo>
                  <a:lnTo>
                    <a:pt x="1936" y="777"/>
                  </a:lnTo>
                  <a:lnTo>
                    <a:pt x="1927" y="779"/>
                  </a:lnTo>
                  <a:lnTo>
                    <a:pt x="1918" y="777"/>
                  </a:lnTo>
                  <a:lnTo>
                    <a:pt x="1919" y="779"/>
                  </a:lnTo>
                  <a:lnTo>
                    <a:pt x="1921" y="779"/>
                  </a:lnTo>
                  <a:lnTo>
                    <a:pt x="1922" y="780"/>
                  </a:lnTo>
                  <a:lnTo>
                    <a:pt x="1922" y="781"/>
                  </a:lnTo>
                  <a:lnTo>
                    <a:pt x="1928" y="785"/>
                  </a:lnTo>
                  <a:lnTo>
                    <a:pt x="1936" y="786"/>
                  </a:lnTo>
                  <a:lnTo>
                    <a:pt x="1942" y="785"/>
                  </a:lnTo>
                  <a:lnTo>
                    <a:pt x="1949" y="780"/>
                  </a:lnTo>
                  <a:lnTo>
                    <a:pt x="1983" y="805"/>
                  </a:lnTo>
                  <a:lnTo>
                    <a:pt x="1979" y="809"/>
                  </a:lnTo>
                  <a:lnTo>
                    <a:pt x="1974" y="812"/>
                  </a:lnTo>
                  <a:lnTo>
                    <a:pt x="1970" y="814"/>
                  </a:lnTo>
                  <a:lnTo>
                    <a:pt x="1965" y="819"/>
                  </a:lnTo>
                  <a:lnTo>
                    <a:pt x="1976" y="830"/>
                  </a:lnTo>
                  <a:lnTo>
                    <a:pt x="1992" y="845"/>
                  </a:lnTo>
                  <a:lnTo>
                    <a:pt x="2011" y="864"/>
                  </a:lnTo>
                  <a:lnTo>
                    <a:pt x="2034" y="884"/>
                  </a:lnTo>
                  <a:lnTo>
                    <a:pt x="2057" y="905"/>
                  </a:lnTo>
                  <a:lnTo>
                    <a:pt x="2079" y="924"/>
                  </a:lnTo>
                  <a:lnTo>
                    <a:pt x="2097" y="939"/>
                  </a:lnTo>
                  <a:lnTo>
                    <a:pt x="2111" y="951"/>
                  </a:lnTo>
                  <a:lnTo>
                    <a:pt x="2078" y="974"/>
                  </a:lnTo>
                  <a:lnTo>
                    <a:pt x="2064" y="960"/>
                  </a:lnTo>
                  <a:lnTo>
                    <a:pt x="2046" y="941"/>
                  </a:lnTo>
                  <a:lnTo>
                    <a:pt x="2023" y="920"/>
                  </a:lnTo>
                  <a:lnTo>
                    <a:pt x="1999" y="897"/>
                  </a:lnTo>
                  <a:lnTo>
                    <a:pt x="1974" y="877"/>
                  </a:lnTo>
                  <a:lnTo>
                    <a:pt x="1953" y="856"/>
                  </a:lnTo>
                  <a:lnTo>
                    <a:pt x="1935" y="842"/>
                  </a:lnTo>
                  <a:lnTo>
                    <a:pt x="1922" y="832"/>
                  </a:lnTo>
                  <a:lnTo>
                    <a:pt x="1918" y="962"/>
                  </a:lnTo>
                  <a:lnTo>
                    <a:pt x="1926" y="966"/>
                  </a:lnTo>
                  <a:lnTo>
                    <a:pt x="1935" y="964"/>
                  </a:lnTo>
                  <a:lnTo>
                    <a:pt x="1944" y="961"/>
                  </a:lnTo>
                  <a:lnTo>
                    <a:pt x="1951" y="960"/>
                  </a:lnTo>
                  <a:lnTo>
                    <a:pt x="1958" y="961"/>
                  </a:lnTo>
                  <a:lnTo>
                    <a:pt x="1961" y="964"/>
                  </a:lnTo>
                  <a:lnTo>
                    <a:pt x="1965" y="967"/>
                  </a:lnTo>
                  <a:lnTo>
                    <a:pt x="1967" y="973"/>
                  </a:lnTo>
                  <a:lnTo>
                    <a:pt x="1981" y="975"/>
                  </a:lnTo>
                  <a:lnTo>
                    <a:pt x="1995" y="976"/>
                  </a:lnTo>
                  <a:lnTo>
                    <a:pt x="2007" y="978"/>
                  </a:lnTo>
                  <a:lnTo>
                    <a:pt x="2021" y="976"/>
                  </a:lnTo>
                  <a:lnTo>
                    <a:pt x="2036" y="975"/>
                  </a:lnTo>
                  <a:lnTo>
                    <a:pt x="2050" y="975"/>
                  </a:lnTo>
                  <a:lnTo>
                    <a:pt x="2064" y="974"/>
                  </a:lnTo>
                  <a:lnTo>
                    <a:pt x="2078" y="974"/>
                  </a:lnTo>
                  <a:lnTo>
                    <a:pt x="2111" y="951"/>
                  </a:lnTo>
                  <a:lnTo>
                    <a:pt x="2118" y="953"/>
                  </a:lnTo>
                  <a:lnTo>
                    <a:pt x="2130" y="956"/>
                  </a:lnTo>
                  <a:lnTo>
                    <a:pt x="2144" y="958"/>
                  </a:lnTo>
                  <a:lnTo>
                    <a:pt x="2161" y="961"/>
                  </a:lnTo>
                  <a:lnTo>
                    <a:pt x="2177" y="965"/>
                  </a:lnTo>
                  <a:lnTo>
                    <a:pt x="2193" y="971"/>
                  </a:lnTo>
                  <a:lnTo>
                    <a:pt x="2207" y="979"/>
                  </a:lnTo>
                  <a:lnTo>
                    <a:pt x="2218" y="989"/>
                  </a:lnTo>
                  <a:lnTo>
                    <a:pt x="2222" y="996"/>
                  </a:lnTo>
                  <a:lnTo>
                    <a:pt x="2222" y="1004"/>
                  </a:lnTo>
                  <a:lnTo>
                    <a:pt x="2221" y="1013"/>
                  </a:lnTo>
                  <a:lnTo>
                    <a:pt x="2222" y="1022"/>
                  </a:lnTo>
                  <a:lnTo>
                    <a:pt x="2231" y="1029"/>
                  </a:lnTo>
                  <a:lnTo>
                    <a:pt x="2244" y="1038"/>
                  </a:lnTo>
                  <a:lnTo>
                    <a:pt x="2259" y="1049"/>
                  </a:lnTo>
                  <a:lnTo>
                    <a:pt x="2279" y="1062"/>
                  </a:lnTo>
                  <a:lnTo>
                    <a:pt x="2300" y="1076"/>
                  </a:lnTo>
                  <a:lnTo>
                    <a:pt x="2323" y="1092"/>
                  </a:lnTo>
                  <a:lnTo>
                    <a:pt x="2347" y="1108"/>
                  </a:lnTo>
                  <a:lnTo>
                    <a:pt x="2371" y="1124"/>
                  </a:lnTo>
                  <a:lnTo>
                    <a:pt x="2395" y="1141"/>
                  </a:lnTo>
                  <a:lnTo>
                    <a:pt x="2418" y="1156"/>
                  </a:lnTo>
                  <a:lnTo>
                    <a:pt x="2439" y="1170"/>
                  </a:lnTo>
                  <a:lnTo>
                    <a:pt x="2458" y="1183"/>
                  </a:lnTo>
                  <a:lnTo>
                    <a:pt x="2473" y="1193"/>
                  </a:lnTo>
                  <a:lnTo>
                    <a:pt x="2486" y="1202"/>
                  </a:lnTo>
                  <a:lnTo>
                    <a:pt x="2494" y="1207"/>
                  </a:lnTo>
                  <a:lnTo>
                    <a:pt x="2496" y="1209"/>
                  </a:lnTo>
                  <a:lnTo>
                    <a:pt x="2496" y="1214"/>
                  </a:lnTo>
                  <a:lnTo>
                    <a:pt x="2494" y="1216"/>
                  </a:lnTo>
                  <a:lnTo>
                    <a:pt x="2490" y="1219"/>
                  </a:lnTo>
                  <a:lnTo>
                    <a:pt x="2486" y="1221"/>
                  </a:lnTo>
                  <a:lnTo>
                    <a:pt x="2477" y="1221"/>
                  </a:lnTo>
                  <a:lnTo>
                    <a:pt x="2464" y="1221"/>
                  </a:lnTo>
                  <a:lnTo>
                    <a:pt x="2448" y="1221"/>
                  </a:lnTo>
                  <a:lnTo>
                    <a:pt x="2430" y="1221"/>
                  </a:lnTo>
                  <a:lnTo>
                    <a:pt x="2408" y="1221"/>
                  </a:lnTo>
                  <a:lnTo>
                    <a:pt x="2385" y="1220"/>
                  </a:lnTo>
                  <a:lnTo>
                    <a:pt x="2362" y="1220"/>
                  </a:lnTo>
                  <a:lnTo>
                    <a:pt x="2337" y="1220"/>
                  </a:lnTo>
                  <a:lnTo>
                    <a:pt x="2312" y="1220"/>
                  </a:lnTo>
                  <a:lnTo>
                    <a:pt x="2287" y="1220"/>
                  </a:lnTo>
                  <a:lnTo>
                    <a:pt x="2264" y="1220"/>
                  </a:lnTo>
                  <a:lnTo>
                    <a:pt x="2241" y="1220"/>
                  </a:lnTo>
                  <a:lnTo>
                    <a:pt x="2221" y="1220"/>
                  </a:lnTo>
                  <a:lnTo>
                    <a:pt x="2203" y="1220"/>
                  </a:lnTo>
                  <a:lnTo>
                    <a:pt x="2187" y="1220"/>
                  </a:lnTo>
                  <a:lnTo>
                    <a:pt x="2175" y="1220"/>
                  </a:lnTo>
                  <a:lnTo>
                    <a:pt x="2168" y="1212"/>
                  </a:lnTo>
                  <a:lnTo>
                    <a:pt x="2164" y="1205"/>
                  </a:lnTo>
                  <a:lnTo>
                    <a:pt x="2159" y="1197"/>
                  </a:lnTo>
                  <a:lnTo>
                    <a:pt x="2155" y="1188"/>
                  </a:lnTo>
                  <a:lnTo>
                    <a:pt x="2152" y="1181"/>
                  </a:lnTo>
                  <a:lnTo>
                    <a:pt x="2148" y="1173"/>
                  </a:lnTo>
                  <a:lnTo>
                    <a:pt x="2141" y="1165"/>
                  </a:lnTo>
                  <a:lnTo>
                    <a:pt x="2135" y="1158"/>
                  </a:lnTo>
                  <a:lnTo>
                    <a:pt x="2131" y="1160"/>
                  </a:lnTo>
                  <a:lnTo>
                    <a:pt x="2127" y="1172"/>
                  </a:lnTo>
                  <a:lnTo>
                    <a:pt x="2124" y="1182"/>
                  </a:lnTo>
                  <a:lnTo>
                    <a:pt x="2118" y="1192"/>
                  </a:lnTo>
                  <a:lnTo>
                    <a:pt x="2113" y="1202"/>
                  </a:lnTo>
                  <a:lnTo>
                    <a:pt x="2107" y="1212"/>
                  </a:lnTo>
                  <a:lnTo>
                    <a:pt x="2099" y="1221"/>
                  </a:lnTo>
                  <a:lnTo>
                    <a:pt x="2092" y="1230"/>
                  </a:lnTo>
                  <a:lnTo>
                    <a:pt x="2083" y="1238"/>
                  </a:lnTo>
                  <a:lnTo>
                    <a:pt x="2532" y="1238"/>
                  </a:lnTo>
                  <a:lnTo>
                    <a:pt x="2532" y="1300"/>
                  </a:lnTo>
                  <a:lnTo>
                    <a:pt x="1965" y="1300"/>
                  </a:lnTo>
                  <a:lnTo>
                    <a:pt x="1961" y="1240"/>
                  </a:lnTo>
                  <a:lnTo>
                    <a:pt x="1961" y="1239"/>
                  </a:lnTo>
                  <a:lnTo>
                    <a:pt x="1954" y="1230"/>
                  </a:lnTo>
                  <a:lnTo>
                    <a:pt x="1946" y="1221"/>
                  </a:lnTo>
                  <a:lnTo>
                    <a:pt x="1937" y="1211"/>
                  </a:lnTo>
                  <a:lnTo>
                    <a:pt x="1930" y="1202"/>
                  </a:lnTo>
                  <a:lnTo>
                    <a:pt x="1902" y="1202"/>
                  </a:lnTo>
                  <a:lnTo>
                    <a:pt x="1871" y="1202"/>
                  </a:lnTo>
                  <a:lnTo>
                    <a:pt x="1838" y="1202"/>
                  </a:lnTo>
                  <a:lnTo>
                    <a:pt x="1806" y="1203"/>
                  </a:lnTo>
                  <a:lnTo>
                    <a:pt x="1776" y="1203"/>
                  </a:lnTo>
                  <a:lnTo>
                    <a:pt x="1753" y="1205"/>
                  </a:lnTo>
                  <a:lnTo>
                    <a:pt x="1738" y="1205"/>
                  </a:lnTo>
                  <a:lnTo>
                    <a:pt x="1732" y="1205"/>
                  </a:lnTo>
                  <a:lnTo>
                    <a:pt x="1743" y="1175"/>
                  </a:lnTo>
                  <a:lnTo>
                    <a:pt x="1750" y="1175"/>
                  </a:lnTo>
                  <a:lnTo>
                    <a:pt x="1767" y="1175"/>
                  </a:lnTo>
                  <a:lnTo>
                    <a:pt x="1792" y="1175"/>
                  </a:lnTo>
                  <a:lnTo>
                    <a:pt x="1821" y="1175"/>
                  </a:lnTo>
                  <a:lnTo>
                    <a:pt x="1850" y="1175"/>
                  </a:lnTo>
                  <a:lnTo>
                    <a:pt x="1877" y="1175"/>
                  </a:lnTo>
                  <a:lnTo>
                    <a:pt x="1898" y="1174"/>
                  </a:lnTo>
                  <a:lnTo>
                    <a:pt x="1908" y="1174"/>
                  </a:lnTo>
                  <a:lnTo>
                    <a:pt x="1913" y="1172"/>
                  </a:lnTo>
                  <a:lnTo>
                    <a:pt x="1913" y="1168"/>
                  </a:lnTo>
                  <a:lnTo>
                    <a:pt x="1912" y="1163"/>
                  </a:lnTo>
                  <a:lnTo>
                    <a:pt x="1910" y="1158"/>
                  </a:lnTo>
                  <a:lnTo>
                    <a:pt x="1903" y="1156"/>
                  </a:lnTo>
                  <a:lnTo>
                    <a:pt x="1896" y="1154"/>
                  </a:lnTo>
                  <a:lnTo>
                    <a:pt x="1890" y="1151"/>
                  </a:lnTo>
                  <a:lnTo>
                    <a:pt x="1885" y="1147"/>
                  </a:lnTo>
                  <a:lnTo>
                    <a:pt x="1879" y="1144"/>
                  </a:lnTo>
                  <a:lnTo>
                    <a:pt x="1872" y="1140"/>
                  </a:lnTo>
                  <a:lnTo>
                    <a:pt x="1866" y="1137"/>
                  </a:lnTo>
                  <a:lnTo>
                    <a:pt x="1859" y="1135"/>
                  </a:lnTo>
                  <a:lnTo>
                    <a:pt x="1852" y="1138"/>
                  </a:lnTo>
                  <a:lnTo>
                    <a:pt x="1844" y="1141"/>
                  </a:lnTo>
                  <a:lnTo>
                    <a:pt x="1836" y="1142"/>
                  </a:lnTo>
                  <a:lnTo>
                    <a:pt x="1827" y="1144"/>
                  </a:lnTo>
                  <a:lnTo>
                    <a:pt x="1820" y="1142"/>
                  </a:lnTo>
                  <a:lnTo>
                    <a:pt x="1812" y="1141"/>
                  </a:lnTo>
                  <a:lnTo>
                    <a:pt x="1805" y="1138"/>
                  </a:lnTo>
                  <a:lnTo>
                    <a:pt x="1798" y="1135"/>
                  </a:lnTo>
                  <a:lnTo>
                    <a:pt x="1790" y="1138"/>
                  </a:lnTo>
                  <a:lnTo>
                    <a:pt x="1784" y="1141"/>
                  </a:lnTo>
                  <a:lnTo>
                    <a:pt x="1776" y="1145"/>
                  </a:lnTo>
                  <a:lnTo>
                    <a:pt x="1770" y="1147"/>
                  </a:lnTo>
                  <a:lnTo>
                    <a:pt x="1762" y="1150"/>
                  </a:lnTo>
                  <a:lnTo>
                    <a:pt x="1756" y="1154"/>
                  </a:lnTo>
                  <a:lnTo>
                    <a:pt x="1750" y="1158"/>
                  </a:lnTo>
                  <a:lnTo>
                    <a:pt x="1743" y="1163"/>
                  </a:lnTo>
                  <a:lnTo>
                    <a:pt x="1743" y="1175"/>
                  </a:lnTo>
                  <a:lnTo>
                    <a:pt x="1732" y="1205"/>
                  </a:lnTo>
                  <a:lnTo>
                    <a:pt x="1724" y="1206"/>
                  </a:lnTo>
                  <a:lnTo>
                    <a:pt x="1718" y="1209"/>
                  </a:lnTo>
                  <a:lnTo>
                    <a:pt x="1713" y="1214"/>
                  </a:lnTo>
                  <a:lnTo>
                    <a:pt x="1708" y="1219"/>
                  </a:lnTo>
                  <a:lnTo>
                    <a:pt x="1702" y="1225"/>
                  </a:lnTo>
                  <a:lnTo>
                    <a:pt x="1697" y="1232"/>
                  </a:lnTo>
                  <a:lnTo>
                    <a:pt x="1692" y="1237"/>
                  </a:lnTo>
                  <a:lnTo>
                    <a:pt x="1687" y="1242"/>
                  </a:lnTo>
                  <a:lnTo>
                    <a:pt x="1696" y="1243"/>
                  </a:lnTo>
                  <a:lnTo>
                    <a:pt x="1710" y="1243"/>
                  </a:lnTo>
                  <a:lnTo>
                    <a:pt x="1727" y="1243"/>
                  </a:lnTo>
                  <a:lnTo>
                    <a:pt x="1746" y="1243"/>
                  </a:lnTo>
                  <a:lnTo>
                    <a:pt x="1766" y="1243"/>
                  </a:lnTo>
                  <a:lnTo>
                    <a:pt x="1789" y="1242"/>
                  </a:lnTo>
                  <a:lnTo>
                    <a:pt x="1813" y="1242"/>
                  </a:lnTo>
                  <a:lnTo>
                    <a:pt x="1836" y="1240"/>
                  </a:lnTo>
                  <a:lnTo>
                    <a:pt x="1861" y="1240"/>
                  </a:lnTo>
                  <a:lnTo>
                    <a:pt x="1882" y="1239"/>
                  </a:lnTo>
                  <a:lnTo>
                    <a:pt x="1903" y="1239"/>
                  </a:lnTo>
                  <a:lnTo>
                    <a:pt x="1922" y="1239"/>
                  </a:lnTo>
                  <a:lnTo>
                    <a:pt x="1937" y="1238"/>
                  </a:lnTo>
                  <a:lnTo>
                    <a:pt x="1950" y="1238"/>
                  </a:lnTo>
                  <a:lnTo>
                    <a:pt x="1958" y="1239"/>
                  </a:lnTo>
                  <a:lnTo>
                    <a:pt x="1961" y="1239"/>
                  </a:lnTo>
                  <a:lnTo>
                    <a:pt x="1965" y="1300"/>
                  </a:lnTo>
                  <a:lnTo>
                    <a:pt x="1502" y="1300"/>
                  </a:lnTo>
                  <a:lnTo>
                    <a:pt x="1526" y="1244"/>
                  </a:lnTo>
                  <a:lnTo>
                    <a:pt x="1531" y="1242"/>
                  </a:lnTo>
                  <a:lnTo>
                    <a:pt x="1535" y="1243"/>
                  </a:lnTo>
                  <a:lnTo>
                    <a:pt x="1540" y="1244"/>
                  </a:lnTo>
                  <a:lnTo>
                    <a:pt x="1544" y="1243"/>
                  </a:lnTo>
                  <a:lnTo>
                    <a:pt x="1531" y="1223"/>
                  </a:lnTo>
                  <a:lnTo>
                    <a:pt x="1525" y="1221"/>
                  </a:lnTo>
                  <a:lnTo>
                    <a:pt x="1520" y="1224"/>
                  </a:lnTo>
                  <a:lnTo>
                    <a:pt x="1514" y="1228"/>
                  </a:lnTo>
                  <a:lnTo>
                    <a:pt x="1507" y="1229"/>
                  </a:lnTo>
                  <a:lnTo>
                    <a:pt x="1497" y="1219"/>
                  </a:lnTo>
                  <a:lnTo>
                    <a:pt x="1493" y="1207"/>
                  </a:lnTo>
                  <a:lnTo>
                    <a:pt x="1494" y="1196"/>
                  </a:lnTo>
                  <a:lnTo>
                    <a:pt x="1499" y="1183"/>
                  </a:lnTo>
                  <a:lnTo>
                    <a:pt x="1505" y="1170"/>
                  </a:lnTo>
                  <a:lnTo>
                    <a:pt x="1511" y="1156"/>
                  </a:lnTo>
                  <a:lnTo>
                    <a:pt x="1515" y="1144"/>
                  </a:lnTo>
                  <a:lnTo>
                    <a:pt x="1514" y="1129"/>
                  </a:lnTo>
                  <a:lnTo>
                    <a:pt x="1507" y="1122"/>
                  </a:lnTo>
                  <a:lnTo>
                    <a:pt x="1502" y="1113"/>
                  </a:lnTo>
                  <a:lnTo>
                    <a:pt x="1499" y="1103"/>
                  </a:lnTo>
                  <a:lnTo>
                    <a:pt x="1497" y="1092"/>
                  </a:lnTo>
                  <a:lnTo>
                    <a:pt x="1553" y="974"/>
                  </a:lnTo>
                  <a:lnTo>
                    <a:pt x="1682" y="973"/>
                  </a:lnTo>
                  <a:lnTo>
                    <a:pt x="1688" y="967"/>
                  </a:lnTo>
                  <a:lnTo>
                    <a:pt x="1696" y="960"/>
                  </a:lnTo>
                  <a:lnTo>
                    <a:pt x="1700" y="952"/>
                  </a:lnTo>
                  <a:lnTo>
                    <a:pt x="1701" y="943"/>
                  </a:lnTo>
                  <a:lnTo>
                    <a:pt x="1695" y="938"/>
                  </a:lnTo>
                  <a:lnTo>
                    <a:pt x="1688" y="941"/>
                  </a:lnTo>
                  <a:lnTo>
                    <a:pt x="1681" y="946"/>
                  </a:lnTo>
                  <a:lnTo>
                    <a:pt x="1673" y="950"/>
                  </a:lnTo>
                  <a:lnTo>
                    <a:pt x="1665" y="951"/>
                  </a:lnTo>
                  <a:lnTo>
                    <a:pt x="1656" y="951"/>
                  </a:lnTo>
                  <a:lnTo>
                    <a:pt x="1648" y="948"/>
                  </a:lnTo>
                  <a:lnTo>
                    <a:pt x="1640" y="944"/>
                  </a:lnTo>
                  <a:lnTo>
                    <a:pt x="1631" y="937"/>
                  </a:lnTo>
                  <a:lnTo>
                    <a:pt x="1621" y="932"/>
                  </a:lnTo>
                  <a:lnTo>
                    <a:pt x="1611" y="930"/>
                  </a:lnTo>
                  <a:lnTo>
                    <a:pt x="1598" y="929"/>
                  </a:lnTo>
                  <a:lnTo>
                    <a:pt x="1585" y="929"/>
                  </a:lnTo>
                  <a:lnTo>
                    <a:pt x="1574" y="930"/>
                  </a:lnTo>
                  <a:lnTo>
                    <a:pt x="1561" y="929"/>
                  </a:lnTo>
                  <a:lnTo>
                    <a:pt x="1549" y="928"/>
                  </a:lnTo>
                  <a:lnTo>
                    <a:pt x="1543" y="930"/>
                  </a:lnTo>
                  <a:lnTo>
                    <a:pt x="1536" y="932"/>
                  </a:lnTo>
                  <a:lnTo>
                    <a:pt x="1531" y="934"/>
                  </a:lnTo>
                  <a:lnTo>
                    <a:pt x="1530" y="939"/>
                  </a:lnTo>
                  <a:lnTo>
                    <a:pt x="1538" y="947"/>
                  </a:lnTo>
                  <a:lnTo>
                    <a:pt x="1544" y="955"/>
                  </a:lnTo>
                  <a:lnTo>
                    <a:pt x="1549" y="964"/>
                  </a:lnTo>
                  <a:lnTo>
                    <a:pt x="1553" y="974"/>
                  </a:lnTo>
                  <a:lnTo>
                    <a:pt x="1497" y="1092"/>
                  </a:lnTo>
                  <a:lnTo>
                    <a:pt x="1493" y="1094"/>
                  </a:lnTo>
                  <a:lnTo>
                    <a:pt x="1489" y="1094"/>
                  </a:lnTo>
                  <a:lnTo>
                    <a:pt x="1484" y="1092"/>
                  </a:lnTo>
                  <a:lnTo>
                    <a:pt x="1482" y="1090"/>
                  </a:lnTo>
                  <a:lnTo>
                    <a:pt x="1482" y="1099"/>
                  </a:lnTo>
                  <a:lnTo>
                    <a:pt x="1482" y="1105"/>
                  </a:lnTo>
                  <a:lnTo>
                    <a:pt x="1483" y="1113"/>
                  </a:lnTo>
                  <a:lnTo>
                    <a:pt x="1482" y="1122"/>
                  </a:lnTo>
                  <a:lnTo>
                    <a:pt x="1480" y="1129"/>
                  </a:lnTo>
                  <a:lnTo>
                    <a:pt x="1482" y="1138"/>
                  </a:lnTo>
                  <a:lnTo>
                    <a:pt x="1483" y="1146"/>
                  </a:lnTo>
                  <a:lnTo>
                    <a:pt x="1479" y="1152"/>
                  </a:lnTo>
                  <a:lnTo>
                    <a:pt x="1470" y="1154"/>
                  </a:lnTo>
                  <a:lnTo>
                    <a:pt x="1462" y="1152"/>
                  </a:lnTo>
                  <a:lnTo>
                    <a:pt x="1455" y="1149"/>
                  </a:lnTo>
                  <a:lnTo>
                    <a:pt x="1450" y="1144"/>
                  </a:lnTo>
                  <a:lnTo>
                    <a:pt x="1445" y="1152"/>
                  </a:lnTo>
                  <a:lnTo>
                    <a:pt x="1438" y="1163"/>
                  </a:lnTo>
                  <a:lnTo>
                    <a:pt x="1432" y="1172"/>
                  </a:lnTo>
                  <a:lnTo>
                    <a:pt x="1425" y="1181"/>
                  </a:lnTo>
                  <a:lnTo>
                    <a:pt x="1419" y="1189"/>
                  </a:lnTo>
                  <a:lnTo>
                    <a:pt x="1411" y="1198"/>
                  </a:lnTo>
                  <a:lnTo>
                    <a:pt x="1404" y="1206"/>
                  </a:lnTo>
                  <a:lnTo>
                    <a:pt x="1396" y="1215"/>
                  </a:lnTo>
                  <a:lnTo>
                    <a:pt x="1387" y="1223"/>
                  </a:lnTo>
                  <a:lnTo>
                    <a:pt x="1378" y="1230"/>
                  </a:lnTo>
                  <a:lnTo>
                    <a:pt x="1369" y="1237"/>
                  </a:lnTo>
                  <a:lnTo>
                    <a:pt x="1359" y="1243"/>
                  </a:lnTo>
                  <a:lnTo>
                    <a:pt x="1380" y="1246"/>
                  </a:lnTo>
                  <a:lnTo>
                    <a:pt x="1400" y="1246"/>
                  </a:lnTo>
                  <a:lnTo>
                    <a:pt x="1420" y="1246"/>
                  </a:lnTo>
                  <a:lnTo>
                    <a:pt x="1441" y="1246"/>
                  </a:lnTo>
                  <a:lnTo>
                    <a:pt x="1462" y="1244"/>
                  </a:lnTo>
                  <a:lnTo>
                    <a:pt x="1484" y="1244"/>
                  </a:lnTo>
                  <a:lnTo>
                    <a:pt x="1505" y="1244"/>
                  </a:lnTo>
                  <a:lnTo>
                    <a:pt x="1526" y="1244"/>
                  </a:lnTo>
                  <a:lnTo>
                    <a:pt x="1502" y="1300"/>
                  </a:lnTo>
                  <a:lnTo>
                    <a:pt x="951" y="1300"/>
                  </a:lnTo>
                  <a:lnTo>
                    <a:pt x="963" y="1244"/>
                  </a:lnTo>
                  <a:lnTo>
                    <a:pt x="1178" y="1244"/>
                  </a:lnTo>
                  <a:lnTo>
                    <a:pt x="1184" y="1246"/>
                  </a:lnTo>
                  <a:lnTo>
                    <a:pt x="1188" y="1246"/>
                  </a:lnTo>
                  <a:lnTo>
                    <a:pt x="1193" y="1246"/>
                  </a:lnTo>
                  <a:lnTo>
                    <a:pt x="1198" y="1244"/>
                  </a:lnTo>
                  <a:lnTo>
                    <a:pt x="1191" y="1239"/>
                  </a:lnTo>
                  <a:lnTo>
                    <a:pt x="1184" y="1234"/>
                  </a:lnTo>
                  <a:lnTo>
                    <a:pt x="1178" y="1229"/>
                  </a:lnTo>
                  <a:lnTo>
                    <a:pt x="1171" y="1225"/>
                  </a:lnTo>
                  <a:lnTo>
                    <a:pt x="1165" y="1220"/>
                  </a:lnTo>
                  <a:lnTo>
                    <a:pt x="1159" y="1215"/>
                  </a:lnTo>
                  <a:lnTo>
                    <a:pt x="1152" y="1210"/>
                  </a:lnTo>
                  <a:lnTo>
                    <a:pt x="1147" y="1203"/>
                  </a:lnTo>
                  <a:lnTo>
                    <a:pt x="1198" y="1203"/>
                  </a:lnTo>
                  <a:lnTo>
                    <a:pt x="1202" y="1201"/>
                  </a:lnTo>
                  <a:lnTo>
                    <a:pt x="1210" y="1192"/>
                  </a:lnTo>
                  <a:lnTo>
                    <a:pt x="1217" y="1178"/>
                  </a:lnTo>
                  <a:lnTo>
                    <a:pt x="1226" y="1160"/>
                  </a:lnTo>
                  <a:lnTo>
                    <a:pt x="1235" y="1141"/>
                  </a:lnTo>
                  <a:lnTo>
                    <a:pt x="1243" y="1123"/>
                  </a:lnTo>
                  <a:lnTo>
                    <a:pt x="1251" y="1110"/>
                  </a:lnTo>
                  <a:lnTo>
                    <a:pt x="1254" y="1101"/>
                  </a:lnTo>
                  <a:lnTo>
                    <a:pt x="1276" y="1100"/>
                  </a:lnTo>
                  <a:lnTo>
                    <a:pt x="1271" y="1121"/>
                  </a:lnTo>
                  <a:lnTo>
                    <a:pt x="1265" y="1160"/>
                  </a:lnTo>
                  <a:lnTo>
                    <a:pt x="1260" y="1200"/>
                  </a:lnTo>
                  <a:lnTo>
                    <a:pt x="1258" y="1223"/>
                  </a:lnTo>
                  <a:lnTo>
                    <a:pt x="1263" y="1223"/>
                  </a:lnTo>
                  <a:lnTo>
                    <a:pt x="1267" y="1223"/>
                  </a:lnTo>
                  <a:lnTo>
                    <a:pt x="1272" y="1223"/>
                  </a:lnTo>
                  <a:lnTo>
                    <a:pt x="1277" y="1224"/>
                  </a:lnTo>
                  <a:lnTo>
                    <a:pt x="1285" y="1223"/>
                  </a:lnTo>
                  <a:lnTo>
                    <a:pt x="1291" y="1223"/>
                  </a:lnTo>
                  <a:lnTo>
                    <a:pt x="1297" y="1223"/>
                  </a:lnTo>
                  <a:lnTo>
                    <a:pt x="1300" y="1223"/>
                  </a:lnTo>
                  <a:lnTo>
                    <a:pt x="1291" y="1091"/>
                  </a:lnTo>
                  <a:lnTo>
                    <a:pt x="1294" y="1098"/>
                  </a:lnTo>
                  <a:lnTo>
                    <a:pt x="1299" y="1112"/>
                  </a:lnTo>
                  <a:lnTo>
                    <a:pt x="1307" y="1131"/>
                  </a:lnTo>
                  <a:lnTo>
                    <a:pt x="1314" y="1151"/>
                  </a:lnTo>
                  <a:lnTo>
                    <a:pt x="1323" y="1173"/>
                  </a:lnTo>
                  <a:lnTo>
                    <a:pt x="1331" y="1191"/>
                  </a:lnTo>
                  <a:lnTo>
                    <a:pt x="1336" y="1203"/>
                  </a:lnTo>
                  <a:lnTo>
                    <a:pt x="1340" y="1210"/>
                  </a:lnTo>
                  <a:lnTo>
                    <a:pt x="1346" y="1205"/>
                  </a:lnTo>
                  <a:lnTo>
                    <a:pt x="1355" y="1200"/>
                  </a:lnTo>
                  <a:lnTo>
                    <a:pt x="1363" y="1196"/>
                  </a:lnTo>
                  <a:lnTo>
                    <a:pt x="1367" y="1195"/>
                  </a:lnTo>
                  <a:lnTo>
                    <a:pt x="1364" y="1188"/>
                  </a:lnTo>
                  <a:lnTo>
                    <a:pt x="1362" y="1183"/>
                  </a:lnTo>
                  <a:lnTo>
                    <a:pt x="1359" y="1178"/>
                  </a:lnTo>
                  <a:lnTo>
                    <a:pt x="1357" y="1177"/>
                  </a:lnTo>
                  <a:lnTo>
                    <a:pt x="1401" y="1160"/>
                  </a:lnTo>
                  <a:lnTo>
                    <a:pt x="1406" y="1154"/>
                  </a:lnTo>
                  <a:lnTo>
                    <a:pt x="1413" y="1144"/>
                  </a:lnTo>
                  <a:lnTo>
                    <a:pt x="1419" y="1135"/>
                  </a:lnTo>
                  <a:lnTo>
                    <a:pt x="1422" y="1128"/>
                  </a:lnTo>
                  <a:lnTo>
                    <a:pt x="1415" y="1124"/>
                  </a:lnTo>
                  <a:lnTo>
                    <a:pt x="1404" y="1121"/>
                  </a:lnTo>
                  <a:lnTo>
                    <a:pt x="1388" y="1115"/>
                  </a:lnTo>
                  <a:lnTo>
                    <a:pt x="1373" y="1109"/>
                  </a:lnTo>
                  <a:lnTo>
                    <a:pt x="1357" y="1104"/>
                  </a:lnTo>
                  <a:lnTo>
                    <a:pt x="1341" y="1100"/>
                  </a:lnTo>
                  <a:lnTo>
                    <a:pt x="1330" y="1096"/>
                  </a:lnTo>
                  <a:lnTo>
                    <a:pt x="1322" y="1095"/>
                  </a:lnTo>
                  <a:lnTo>
                    <a:pt x="1313" y="1076"/>
                  </a:lnTo>
                  <a:lnTo>
                    <a:pt x="1323" y="1075"/>
                  </a:lnTo>
                  <a:lnTo>
                    <a:pt x="1340" y="1075"/>
                  </a:lnTo>
                  <a:lnTo>
                    <a:pt x="1360" y="1073"/>
                  </a:lnTo>
                  <a:lnTo>
                    <a:pt x="1382" y="1072"/>
                  </a:lnTo>
                  <a:lnTo>
                    <a:pt x="1402" y="1071"/>
                  </a:lnTo>
                  <a:lnTo>
                    <a:pt x="1422" y="1071"/>
                  </a:lnTo>
                  <a:lnTo>
                    <a:pt x="1433" y="1070"/>
                  </a:lnTo>
                  <a:lnTo>
                    <a:pt x="1438" y="1070"/>
                  </a:lnTo>
                  <a:lnTo>
                    <a:pt x="1437" y="1062"/>
                  </a:lnTo>
                  <a:lnTo>
                    <a:pt x="1433" y="1050"/>
                  </a:lnTo>
                  <a:lnTo>
                    <a:pt x="1431" y="1039"/>
                  </a:lnTo>
                  <a:lnTo>
                    <a:pt x="1428" y="1033"/>
                  </a:lnTo>
                  <a:lnTo>
                    <a:pt x="1369" y="1050"/>
                  </a:lnTo>
                  <a:lnTo>
                    <a:pt x="1345" y="1006"/>
                  </a:lnTo>
                  <a:lnTo>
                    <a:pt x="1349" y="1004"/>
                  </a:lnTo>
                  <a:lnTo>
                    <a:pt x="1355" y="1001"/>
                  </a:lnTo>
                  <a:lnTo>
                    <a:pt x="1364" y="997"/>
                  </a:lnTo>
                  <a:lnTo>
                    <a:pt x="1373" y="992"/>
                  </a:lnTo>
                  <a:lnTo>
                    <a:pt x="1381" y="987"/>
                  </a:lnTo>
                  <a:lnTo>
                    <a:pt x="1387" y="980"/>
                  </a:lnTo>
                  <a:lnTo>
                    <a:pt x="1391" y="975"/>
                  </a:lnTo>
                  <a:lnTo>
                    <a:pt x="1392" y="971"/>
                  </a:lnTo>
                  <a:lnTo>
                    <a:pt x="1387" y="961"/>
                  </a:lnTo>
                  <a:lnTo>
                    <a:pt x="1380" y="952"/>
                  </a:lnTo>
                  <a:lnTo>
                    <a:pt x="1371" y="946"/>
                  </a:lnTo>
                  <a:lnTo>
                    <a:pt x="1362" y="943"/>
                  </a:lnTo>
                  <a:lnTo>
                    <a:pt x="1293" y="1050"/>
                  </a:lnTo>
                  <a:lnTo>
                    <a:pt x="1345" y="1006"/>
                  </a:lnTo>
                  <a:lnTo>
                    <a:pt x="1369" y="1050"/>
                  </a:lnTo>
                  <a:lnTo>
                    <a:pt x="1313" y="1076"/>
                  </a:lnTo>
                  <a:lnTo>
                    <a:pt x="1322" y="1095"/>
                  </a:lnTo>
                  <a:lnTo>
                    <a:pt x="1401" y="1160"/>
                  </a:lnTo>
                  <a:lnTo>
                    <a:pt x="1357" y="1177"/>
                  </a:lnTo>
                  <a:lnTo>
                    <a:pt x="1351" y="1173"/>
                  </a:lnTo>
                  <a:lnTo>
                    <a:pt x="1344" y="1164"/>
                  </a:lnTo>
                  <a:lnTo>
                    <a:pt x="1335" y="1150"/>
                  </a:lnTo>
                  <a:lnTo>
                    <a:pt x="1325" y="1135"/>
                  </a:lnTo>
                  <a:lnTo>
                    <a:pt x="1313" y="1118"/>
                  </a:lnTo>
                  <a:lnTo>
                    <a:pt x="1304" y="1105"/>
                  </a:lnTo>
                  <a:lnTo>
                    <a:pt x="1297" y="1095"/>
                  </a:lnTo>
                  <a:lnTo>
                    <a:pt x="1291" y="1091"/>
                  </a:lnTo>
                  <a:lnTo>
                    <a:pt x="1300" y="1223"/>
                  </a:lnTo>
                  <a:lnTo>
                    <a:pt x="1297" y="1200"/>
                  </a:lnTo>
                  <a:lnTo>
                    <a:pt x="1289" y="1164"/>
                  </a:lnTo>
                  <a:lnTo>
                    <a:pt x="1281" y="1127"/>
                  </a:lnTo>
                  <a:lnTo>
                    <a:pt x="1276" y="1100"/>
                  </a:lnTo>
                  <a:lnTo>
                    <a:pt x="1254" y="1101"/>
                  </a:lnTo>
                  <a:lnTo>
                    <a:pt x="1229" y="1123"/>
                  </a:lnTo>
                  <a:lnTo>
                    <a:pt x="1249" y="1084"/>
                  </a:lnTo>
                  <a:lnTo>
                    <a:pt x="1207" y="1077"/>
                  </a:lnTo>
                  <a:lnTo>
                    <a:pt x="1205" y="1054"/>
                  </a:lnTo>
                  <a:lnTo>
                    <a:pt x="1208" y="1054"/>
                  </a:lnTo>
                  <a:lnTo>
                    <a:pt x="1214" y="1055"/>
                  </a:lnTo>
                  <a:lnTo>
                    <a:pt x="1220" y="1057"/>
                  </a:lnTo>
                  <a:lnTo>
                    <a:pt x="1226" y="1058"/>
                  </a:lnTo>
                  <a:lnTo>
                    <a:pt x="1234" y="1059"/>
                  </a:lnTo>
                  <a:lnTo>
                    <a:pt x="1239" y="1061"/>
                  </a:lnTo>
                  <a:lnTo>
                    <a:pt x="1244" y="1062"/>
                  </a:lnTo>
                  <a:lnTo>
                    <a:pt x="1248" y="1063"/>
                  </a:lnTo>
                  <a:lnTo>
                    <a:pt x="1243" y="1061"/>
                  </a:lnTo>
                  <a:lnTo>
                    <a:pt x="1230" y="1054"/>
                  </a:lnTo>
                  <a:lnTo>
                    <a:pt x="1212" y="1044"/>
                  </a:lnTo>
                  <a:lnTo>
                    <a:pt x="1192" y="1034"/>
                  </a:lnTo>
                  <a:lnTo>
                    <a:pt x="1170" y="1024"/>
                  </a:lnTo>
                  <a:lnTo>
                    <a:pt x="1152" y="1015"/>
                  </a:lnTo>
                  <a:lnTo>
                    <a:pt x="1140" y="1008"/>
                  </a:lnTo>
                  <a:lnTo>
                    <a:pt x="1134" y="1006"/>
                  </a:lnTo>
                  <a:lnTo>
                    <a:pt x="1160" y="965"/>
                  </a:lnTo>
                  <a:lnTo>
                    <a:pt x="1168" y="969"/>
                  </a:lnTo>
                  <a:lnTo>
                    <a:pt x="1180" y="979"/>
                  </a:lnTo>
                  <a:lnTo>
                    <a:pt x="1196" y="990"/>
                  </a:lnTo>
                  <a:lnTo>
                    <a:pt x="1212" y="1004"/>
                  </a:lnTo>
                  <a:lnTo>
                    <a:pt x="1229" y="1018"/>
                  </a:lnTo>
                  <a:lnTo>
                    <a:pt x="1243" y="1030"/>
                  </a:lnTo>
                  <a:lnTo>
                    <a:pt x="1253" y="1038"/>
                  </a:lnTo>
                  <a:lnTo>
                    <a:pt x="1258" y="1040"/>
                  </a:lnTo>
                  <a:lnTo>
                    <a:pt x="1193" y="938"/>
                  </a:lnTo>
                  <a:lnTo>
                    <a:pt x="1253" y="915"/>
                  </a:lnTo>
                  <a:lnTo>
                    <a:pt x="1277" y="1041"/>
                  </a:lnTo>
                  <a:lnTo>
                    <a:pt x="1300" y="916"/>
                  </a:lnTo>
                  <a:lnTo>
                    <a:pt x="1294" y="915"/>
                  </a:lnTo>
                  <a:lnTo>
                    <a:pt x="1286" y="914"/>
                  </a:lnTo>
                  <a:lnTo>
                    <a:pt x="1280" y="914"/>
                  </a:lnTo>
                  <a:lnTo>
                    <a:pt x="1274" y="914"/>
                  </a:lnTo>
                  <a:lnTo>
                    <a:pt x="1268" y="914"/>
                  </a:lnTo>
                  <a:lnTo>
                    <a:pt x="1262" y="914"/>
                  </a:lnTo>
                  <a:lnTo>
                    <a:pt x="1257" y="915"/>
                  </a:lnTo>
                  <a:lnTo>
                    <a:pt x="1253" y="915"/>
                  </a:lnTo>
                  <a:lnTo>
                    <a:pt x="1193" y="938"/>
                  </a:lnTo>
                  <a:lnTo>
                    <a:pt x="1184" y="944"/>
                  </a:lnTo>
                  <a:lnTo>
                    <a:pt x="1173" y="952"/>
                  </a:lnTo>
                  <a:lnTo>
                    <a:pt x="1164" y="960"/>
                  </a:lnTo>
                  <a:lnTo>
                    <a:pt x="1160" y="965"/>
                  </a:lnTo>
                  <a:lnTo>
                    <a:pt x="1134" y="1006"/>
                  </a:lnTo>
                  <a:lnTo>
                    <a:pt x="1131" y="1013"/>
                  </a:lnTo>
                  <a:lnTo>
                    <a:pt x="1128" y="1022"/>
                  </a:lnTo>
                  <a:lnTo>
                    <a:pt x="1126" y="1031"/>
                  </a:lnTo>
                  <a:lnTo>
                    <a:pt x="1123" y="1040"/>
                  </a:lnTo>
                  <a:lnTo>
                    <a:pt x="1127" y="1040"/>
                  </a:lnTo>
                  <a:lnTo>
                    <a:pt x="1134" y="1043"/>
                  </a:lnTo>
                  <a:lnTo>
                    <a:pt x="1147" y="1044"/>
                  </a:lnTo>
                  <a:lnTo>
                    <a:pt x="1163" y="1047"/>
                  </a:lnTo>
                  <a:lnTo>
                    <a:pt x="1177" y="1050"/>
                  </a:lnTo>
                  <a:lnTo>
                    <a:pt x="1189" y="1052"/>
                  </a:lnTo>
                  <a:lnTo>
                    <a:pt x="1200" y="1054"/>
                  </a:lnTo>
                  <a:lnTo>
                    <a:pt x="1205" y="1054"/>
                  </a:lnTo>
                  <a:lnTo>
                    <a:pt x="1207" y="1077"/>
                  </a:lnTo>
                  <a:lnTo>
                    <a:pt x="1198" y="1076"/>
                  </a:lnTo>
                  <a:lnTo>
                    <a:pt x="1187" y="1076"/>
                  </a:lnTo>
                  <a:lnTo>
                    <a:pt x="1173" y="1076"/>
                  </a:lnTo>
                  <a:lnTo>
                    <a:pt x="1159" y="1077"/>
                  </a:lnTo>
                  <a:lnTo>
                    <a:pt x="1145" y="1077"/>
                  </a:lnTo>
                  <a:lnTo>
                    <a:pt x="1133" y="1078"/>
                  </a:lnTo>
                  <a:lnTo>
                    <a:pt x="1124" y="1078"/>
                  </a:lnTo>
                  <a:lnTo>
                    <a:pt x="1122" y="1078"/>
                  </a:lnTo>
                  <a:lnTo>
                    <a:pt x="1123" y="1086"/>
                  </a:lnTo>
                  <a:lnTo>
                    <a:pt x="1126" y="1094"/>
                  </a:lnTo>
                  <a:lnTo>
                    <a:pt x="1128" y="1101"/>
                  </a:lnTo>
                  <a:lnTo>
                    <a:pt x="1129" y="1109"/>
                  </a:lnTo>
                  <a:lnTo>
                    <a:pt x="1249" y="1084"/>
                  </a:lnTo>
                  <a:lnTo>
                    <a:pt x="1229" y="1123"/>
                  </a:lnTo>
                  <a:lnTo>
                    <a:pt x="1223" y="1127"/>
                  </a:lnTo>
                  <a:lnTo>
                    <a:pt x="1214" y="1133"/>
                  </a:lnTo>
                  <a:lnTo>
                    <a:pt x="1202" y="1141"/>
                  </a:lnTo>
                  <a:lnTo>
                    <a:pt x="1192" y="1150"/>
                  </a:lnTo>
                  <a:lnTo>
                    <a:pt x="1180" y="1159"/>
                  </a:lnTo>
                  <a:lnTo>
                    <a:pt x="1171" y="1165"/>
                  </a:lnTo>
                  <a:lnTo>
                    <a:pt x="1164" y="1170"/>
                  </a:lnTo>
                  <a:lnTo>
                    <a:pt x="1160" y="1172"/>
                  </a:lnTo>
                  <a:lnTo>
                    <a:pt x="1164" y="1178"/>
                  </a:lnTo>
                  <a:lnTo>
                    <a:pt x="1169" y="1183"/>
                  </a:lnTo>
                  <a:lnTo>
                    <a:pt x="1175" y="1188"/>
                  </a:lnTo>
                  <a:lnTo>
                    <a:pt x="1182" y="1193"/>
                  </a:lnTo>
                  <a:lnTo>
                    <a:pt x="1188" y="1197"/>
                  </a:lnTo>
                  <a:lnTo>
                    <a:pt x="1193" y="1200"/>
                  </a:lnTo>
                  <a:lnTo>
                    <a:pt x="1197" y="1202"/>
                  </a:lnTo>
                  <a:lnTo>
                    <a:pt x="1198" y="1203"/>
                  </a:lnTo>
                  <a:lnTo>
                    <a:pt x="1147" y="1203"/>
                  </a:lnTo>
                  <a:lnTo>
                    <a:pt x="1133" y="1183"/>
                  </a:lnTo>
                  <a:lnTo>
                    <a:pt x="1124" y="1179"/>
                  </a:lnTo>
                  <a:lnTo>
                    <a:pt x="1115" y="1177"/>
                  </a:lnTo>
                  <a:lnTo>
                    <a:pt x="1106" y="1177"/>
                  </a:lnTo>
                  <a:lnTo>
                    <a:pt x="1097" y="1178"/>
                  </a:lnTo>
                  <a:lnTo>
                    <a:pt x="1089" y="1179"/>
                  </a:lnTo>
                  <a:lnTo>
                    <a:pt x="1078" y="1181"/>
                  </a:lnTo>
                  <a:lnTo>
                    <a:pt x="1068" y="1181"/>
                  </a:lnTo>
                  <a:lnTo>
                    <a:pt x="1058" y="1181"/>
                  </a:lnTo>
                  <a:lnTo>
                    <a:pt x="1055" y="1191"/>
                  </a:lnTo>
                  <a:lnTo>
                    <a:pt x="1051" y="1198"/>
                  </a:lnTo>
                  <a:lnTo>
                    <a:pt x="1048" y="1206"/>
                  </a:lnTo>
                  <a:lnTo>
                    <a:pt x="1043" y="1211"/>
                  </a:lnTo>
                  <a:lnTo>
                    <a:pt x="1037" y="1218"/>
                  </a:lnTo>
                  <a:lnTo>
                    <a:pt x="1031" y="1223"/>
                  </a:lnTo>
                  <a:lnTo>
                    <a:pt x="1025" y="1226"/>
                  </a:lnTo>
                  <a:lnTo>
                    <a:pt x="1016" y="1232"/>
                  </a:lnTo>
                  <a:lnTo>
                    <a:pt x="1008" y="1229"/>
                  </a:lnTo>
                  <a:lnTo>
                    <a:pt x="1002" y="1225"/>
                  </a:lnTo>
                  <a:lnTo>
                    <a:pt x="995" y="1221"/>
                  </a:lnTo>
                  <a:lnTo>
                    <a:pt x="989" y="1219"/>
                  </a:lnTo>
                  <a:lnTo>
                    <a:pt x="963" y="1244"/>
                  </a:lnTo>
                  <a:lnTo>
                    <a:pt x="951" y="1300"/>
                  </a:lnTo>
                  <a:lnTo>
                    <a:pt x="879" y="1300"/>
                  </a:lnTo>
                  <a:lnTo>
                    <a:pt x="869" y="1218"/>
                  </a:lnTo>
                  <a:lnTo>
                    <a:pt x="877" y="1218"/>
                  </a:lnTo>
                  <a:lnTo>
                    <a:pt x="883" y="1218"/>
                  </a:lnTo>
                  <a:lnTo>
                    <a:pt x="888" y="1218"/>
                  </a:lnTo>
                  <a:lnTo>
                    <a:pt x="893" y="1216"/>
                  </a:lnTo>
                  <a:lnTo>
                    <a:pt x="884" y="1085"/>
                  </a:lnTo>
                  <a:lnTo>
                    <a:pt x="887" y="1091"/>
                  </a:lnTo>
                  <a:lnTo>
                    <a:pt x="892" y="1105"/>
                  </a:lnTo>
                  <a:lnTo>
                    <a:pt x="898" y="1124"/>
                  </a:lnTo>
                  <a:lnTo>
                    <a:pt x="907" y="1146"/>
                  </a:lnTo>
                  <a:lnTo>
                    <a:pt x="915" y="1166"/>
                  </a:lnTo>
                  <a:lnTo>
                    <a:pt x="924" y="1186"/>
                  </a:lnTo>
                  <a:lnTo>
                    <a:pt x="929" y="1198"/>
                  </a:lnTo>
                  <a:lnTo>
                    <a:pt x="933" y="1205"/>
                  </a:lnTo>
                  <a:lnTo>
                    <a:pt x="939" y="1200"/>
                  </a:lnTo>
                  <a:lnTo>
                    <a:pt x="948" y="1195"/>
                  </a:lnTo>
                  <a:lnTo>
                    <a:pt x="956" y="1191"/>
                  </a:lnTo>
                  <a:lnTo>
                    <a:pt x="958" y="1189"/>
                  </a:lnTo>
                  <a:lnTo>
                    <a:pt x="957" y="1183"/>
                  </a:lnTo>
                  <a:lnTo>
                    <a:pt x="954" y="1178"/>
                  </a:lnTo>
                  <a:lnTo>
                    <a:pt x="951" y="1173"/>
                  </a:lnTo>
                  <a:lnTo>
                    <a:pt x="948" y="1172"/>
                  </a:lnTo>
                  <a:lnTo>
                    <a:pt x="994" y="1155"/>
                  </a:lnTo>
                  <a:lnTo>
                    <a:pt x="999" y="1149"/>
                  </a:lnTo>
                  <a:lnTo>
                    <a:pt x="1006" y="1138"/>
                  </a:lnTo>
                  <a:lnTo>
                    <a:pt x="1012" y="1128"/>
                  </a:lnTo>
                  <a:lnTo>
                    <a:pt x="1014" y="1122"/>
                  </a:lnTo>
                  <a:lnTo>
                    <a:pt x="1008" y="1119"/>
                  </a:lnTo>
                  <a:lnTo>
                    <a:pt x="997" y="1115"/>
                  </a:lnTo>
                  <a:lnTo>
                    <a:pt x="981" y="1110"/>
                  </a:lnTo>
                  <a:lnTo>
                    <a:pt x="965" y="1104"/>
                  </a:lnTo>
                  <a:lnTo>
                    <a:pt x="949" y="1099"/>
                  </a:lnTo>
                  <a:lnTo>
                    <a:pt x="934" y="1095"/>
                  </a:lnTo>
                  <a:lnTo>
                    <a:pt x="923" y="1091"/>
                  </a:lnTo>
                  <a:lnTo>
                    <a:pt x="915" y="1090"/>
                  </a:lnTo>
                  <a:lnTo>
                    <a:pt x="906" y="1071"/>
                  </a:lnTo>
                  <a:lnTo>
                    <a:pt x="916" y="1070"/>
                  </a:lnTo>
                  <a:lnTo>
                    <a:pt x="933" y="1070"/>
                  </a:lnTo>
                  <a:lnTo>
                    <a:pt x="953" y="1068"/>
                  </a:lnTo>
                  <a:lnTo>
                    <a:pt x="975" y="1067"/>
                  </a:lnTo>
                  <a:lnTo>
                    <a:pt x="995" y="1066"/>
                  </a:lnTo>
                  <a:lnTo>
                    <a:pt x="1014" y="1066"/>
                  </a:lnTo>
                  <a:lnTo>
                    <a:pt x="1026" y="1064"/>
                  </a:lnTo>
                  <a:lnTo>
                    <a:pt x="1031" y="1064"/>
                  </a:lnTo>
                  <a:lnTo>
                    <a:pt x="1030" y="1057"/>
                  </a:lnTo>
                  <a:lnTo>
                    <a:pt x="1026" y="1045"/>
                  </a:lnTo>
                  <a:lnTo>
                    <a:pt x="1022" y="1034"/>
                  </a:lnTo>
                  <a:lnTo>
                    <a:pt x="1020" y="1027"/>
                  </a:lnTo>
                  <a:lnTo>
                    <a:pt x="962" y="1044"/>
                  </a:lnTo>
                  <a:lnTo>
                    <a:pt x="937" y="1001"/>
                  </a:lnTo>
                  <a:lnTo>
                    <a:pt x="940" y="999"/>
                  </a:lnTo>
                  <a:lnTo>
                    <a:pt x="947" y="996"/>
                  </a:lnTo>
                  <a:lnTo>
                    <a:pt x="956" y="990"/>
                  </a:lnTo>
                  <a:lnTo>
                    <a:pt x="965" y="985"/>
                  </a:lnTo>
                  <a:lnTo>
                    <a:pt x="972" y="980"/>
                  </a:lnTo>
                  <a:lnTo>
                    <a:pt x="980" y="975"/>
                  </a:lnTo>
                  <a:lnTo>
                    <a:pt x="984" y="970"/>
                  </a:lnTo>
                  <a:lnTo>
                    <a:pt x="985" y="966"/>
                  </a:lnTo>
                  <a:lnTo>
                    <a:pt x="980" y="956"/>
                  </a:lnTo>
                  <a:lnTo>
                    <a:pt x="972" y="947"/>
                  </a:lnTo>
                  <a:lnTo>
                    <a:pt x="963" y="941"/>
                  </a:lnTo>
                  <a:lnTo>
                    <a:pt x="953" y="938"/>
                  </a:lnTo>
                  <a:lnTo>
                    <a:pt x="886" y="1044"/>
                  </a:lnTo>
                  <a:lnTo>
                    <a:pt x="937" y="1001"/>
                  </a:lnTo>
                  <a:lnTo>
                    <a:pt x="962" y="1044"/>
                  </a:lnTo>
                  <a:lnTo>
                    <a:pt x="906" y="1071"/>
                  </a:lnTo>
                  <a:lnTo>
                    <a:pt x="915" y="1090"/>
                  </a:lnTo>
                  <a:lnTo>
                    <a:pt x="994" y="1155"/>
                  </a:lnTo>
                  <a:lnTo>
                    <a:pt x="948" y="1172"/>
                  </a:lnTo>
                  <a:lnTo>
                    <a:pt x="944" y="1168"/>
                  </a:lnTo>
                  <a:lnTo>
                    <a:pt x="937" y="1159"/>
                  </a:lnTo>
                  <a:lnTo>
                    <a:pt x="928" y="1145"/>
                  </a:lnTo>
                  <a:lnTo>
                    <a:pt x="916" y="1128"/>
                  </a:lnTo>
                  <a:lnTo>
                    <a:pt x="906" y="1113"/>
                  </a:lnTo>
                  <a:lnTo>
                    <a:pt x="897" y="1099"/>
                  </a:lnTo>
                  <a:lnTo>
                    <a:pt x="889" y="1089"/>
                  </a:lnTo>
                  <a:lnTo>
                    <a:pt x="884" y="1085"/>
                  </a:lnTo>
                  <a:lnTo>
                    <a:pt x="893" y="1216"/>
                  </a:lnTo>
                  <a:lnTo>
                    <a:pt x="889" y="1195"/>
                  </a:lnTo>
                  <a:lnTo>
                    <a:pt x="882" y="1159"/>
                  </a:lnTo>
                  <a:lnTo>
                    <a:pt x="874" y="1121"/>
                  </a:lnTo>
                  <a:lnTo>
                    <a:pt x="868" y="1094"/>
                  </a:lnTo>
                  <a:lnTo>
                    <a:pt x="847" y="1096"/>
                  </a:lnTo>
                  <a:lnTo>
                    <a:pt x="822" y="1117"/>
                  </a:lnTo>
                  <a:lnTo>
                    <a:pt x="841" y="1078"/>
                  </a:lnTo>
                  <a:lnTo>
                    <a:pt x="799" y="1072"/>
                  </a:lnTo>
                  <a:lnTo>
                    <a:pt x="798" y="1049"/>
                  </a:lnTo>
                  <a:lnTo>
                    <a:pt x="801" y="1049"/>
                  </a:lnTo>
                  <a:lnTo>
                    <a:pt x="806" y="1050"/>
                  </a:lnTo>
                  <a:lnTo>
                    <a:pt x="812" y="1052"/>
                  </a:lnTo>
                  <a:lnTo>
                    <a:pt x="819" y="1053"/>
                  </a:lnTo>
                  <a:lnTo>
                    <a:pt x="826" y="1054"/>
                  </a:lnTo>
                  <a:lnTo>
                    <a:pt x="831" y="1055"/>
                  </a:lnTo>
                  <a:lnTo>
                    <a:pt x="836" y="1057"/>
                  </a:lnTo>
                  <a:lnTo>
                    <a:pt x="840" y="1058"/>
                  </a:lnTo>
                  <a:lnTo>
                    <a:pt x="835" y="1054"/>
                  </a:lnTo>
                  <a:lnTo>
                    <a:pt x="822" y="1048"/>
                  </a:lnTo>
                  <a:lnTo>
                    <a:pt x="804" y="1039"/>
                  </a:lnTo>
                  <a:lnTo>
                    <a:pt x="783" y="1029"/>
                  </a:lnTo>
                  <a:lnTo>
                    <a:pt x="762" y="1018"/>
                  </a:lnTo>
                  <a:lnTo>
                    <a:pt x="744" y="1010"/>
                  </a:lnTo>
                  <a:lnTo>
                    <a:pt x="731" y="1003"/>
                  </a:lnTo>
                  <a:lnTo>
                    <a:pt x="726" y="1001"/>
                  </a:lnTo>
                  <a:lnTo>
                    <a:pt x="753" y="960"/>
                  </a:lnTo>
                  <a:lnTo>
                    <a:pt x="761" y="964"/>
                  </a:lnTo>
                  <a:lnTo>
                    <a:pt x="772" y="974"/>
                  </a:lnTo>
                  <a:lnTo>
                    <a:pt x="787" y="985"/>
                  </a:lnTo>
                  <a:lnTo>
                    <a:pt x="805" y="999"/>
                  </a:lnTo>
                  <a:lnTo>
                    <a:pt x="822" y="1013"/>
                  </a:lnTo>
                  <a:lnTo>
                    <a:pt x="836" y="1025"/>
                  </a:lnTo>
                  <a:lnTo>
                    <a:pt x="846" y="1033"/>
                  </a:lnTo>
                  <a:lnTo>
                    <a:pt x="850" y="1035"/>
                  </a:lnTo>
                  <a:lnTo>
                    <a:pt x="786" y="933"/>
                  </a:lnTo>
                  <a:lnTo>
                    <a:pt x="845" y="910"/>
                  </a:lnTo>
                  <a:lnTo>
                    <a:pt x="869" y="1036"/>
                  </a:lnTo>
                  <a:lnTo>
                    <a:pt x="892" y="910"/>
                  </a:lnTo>
                  <a:lnTo>
                    <a:pt x="886" y="909"/>
                  </a:lnTo>
                  <a:lnTo>
                    <a:pt x="879" y="909"/>
                  </a:lnTo>
                  <a:lnTo>
                    <a:pt x="873" y="907"/>
                  </a:lnTo>
                  <a:lnTo>
                    <a:pt x="866" y="907"/>
                  </a:lnTo>
                  <a:lnTo>
                    <a:pt x="860" y="909"/>
                  </a:lnTo>
                  <a:lnTo>
                    <a:pt x="855" y="909"/>
                  </a:lnTo>
                  <a:lnTo>
                    <a:pt x="850" y="910"/>
                  </a:lnTo>
                  <a:lnTo>
                    <a:pt x="845" y="910"/>
                  </a:lnTo>
                  <a:lnTo>
                    <a:pt x="786" y="933"/>
                  </a:lnTo>
                  <a:lnTo>
                    <a:pt x="777" y="939"/>
                  </a:lnTo>
                  <a:lnTo>
                    <a:pt x="766" y="947"/>
                  </a:lnTo>
                  <a:lnTo>
                    <a:pt x="757" y="955"/>
                  </a:lnTo>
                  <a:lnTo>
                    <a:pt x="753" y="960"/>
                  </a:lnTo>
                  <a:lnTo>
                    <a:pt x="726" y="1001"/>
                  </a:lnTo>
                  <a:lnTo>
                    <a:pt x="723" y="1007"/>
                  </a:lnTo>
                  <a:lnTo>
                    <a:pt x="721" y="1016"/>
                  </a:lnTo>
                  <a:lnTo>
                    <a:pt x="718" y="1026"/>
                  </a:lnTo>
                  <a:lnTo>
                    <a:pt x="716" y="1035"/>
                  </a:lnTo>
                  <a:lnTo>
                    <a:pt x="720" y="1035"/>
                  </a:lnTo>
                  <a:lnTo>
                    <a:pt x="727" y="1038"/>
                  </a:lnTo>
                  <a:lnTo>
                    <a:pt x="740" y="1039"/>
                  </a:lnTo>
                  <a:lnTo>
                    <a:pt x="755" y="1041"/>
                  </a:lnTo>
                  <a:lnTo>
                    <a:pt x="769" y="1045"/>
                  </a:lnTo>
                  <a:lnTo>
                    <a:pt x="782" y="1047"/>
                  </a:lnTo>
                  <a:lnTo>
                    <a:pt x="792" y="1049"/>
                  </a:lnTo>
                  <a:lnTo>
                    <a:pt x="798" y="1049"/>
                  </a:lnTo>
                  <a:lnTo>
                    <a:pt x="799" y="1072"/>
                  </a:lnTo>
                  <a:lnTo>
                    <a:pt x="791" y="1071"/>
                  </a:lnTo>
                  <a:lnTo>
                    <a:pt x="778" y="1071"/>
                  </a:lnTo>
                  <a:lnTo>
                    <a:pt x="766" y="1071"/>
                  </a:lnTo>
                  <a:lnTo>
                    <a:pt x="750" y="1072"/>
                  </a:lnTo>
                  <a:lnTo>
                    <a:pt x="736" y="1072"/>
                  </a:lnTo>
                  <a:lnTo>
                    <a:pt x="725" y="1073"/>
                  </a:lnTo>
                  <a:lnTo>
                    <a:pt x="716" y="1073"/>
                  </a:lnTo>
                  <a:lnTo>
                    <a:pt x="713" y="1073"/>
                  </a:lnTo>
                  <a:lnTo>
                    <a:pt x="715" y="1081"/>
                  </a:lnTo>
                  <a:lnTo>
                    <a:pt x="717" y="1089"/>
                  </a:lnTo>
                  <a:lnTo>
                    <a:pt x="720" y="1096"/>
                  </a:lnTo>
                  <a:lnTo>
                    <a:pt x="721" y="1104"/>
                  </a:lnTo>
                  <a:lnTo>
                    <a:pt x="841" y="1078"/>
                  </a:lnTo>
                  <a:lnTo>
                    <a:pt x="822" y="1117"/>
                  </a:lnTo>
                  <a:lnTo>
                    <a:pt x="814" y="1121"/>
                  </a:lnTo>
                  <a:lnTo>
                    <a:pt x="805" y="1127"/>
                  </a:lnTo>
                  <a:lnTo>
                    <a:pt x="795" y="1136"/>
                  </a:lnTo>
                  <a:lnTo>
                    <a:pt x="783" y="1145"/>
                  </a:lnTo>
                  <a:lnTo>
                    <a:pt x="773" y="1152"/>
                  </a:lnTo>
                  <a:lnTo>
                    <a:pt x="763" y="1160"/>
                  </a:lnTo>
                  <a:lnTo>
                    <a:pt x="757" y="1165"/>
                  </a:lnTo>
                  <a:lnTo>
                    <a:pt x="753" y="1166"/>
                  </a:lnTo>
                  <a:lnTo>
                    <a:pt x="757" y="1173"/>
                  </a:lnTo>
                  <a:lnTo>
                    <a:pt x="762" y="1178"/>
                  </a:lnTo>
                  <a:lnTo>
                    <a:pt x="768" y="1183"/>
                  </a:lnTo>
                  <a:lnTo>
                    <a:pt x="775" y="1188"/>
                  </a:lnTo>
                  <a:lnTo>
                    <a:pt x="781" y="1192"/>
                  </a:lnTo>
                  <a:lnTo>
                    <a:pt x="786" y="1195"/>
                  </a:lnTo>
                  <a:lnTo>
                    <a:pt x="790" y="1197"/>
                  </a:lnTo>
                  <a:lnTo>
                    <a:pt x="791" y="1198"/>
                  </a:lnTo>
                  <a:lnTo>
                    <a:pt x="795" y="1196"/>
                  </a:lnTo>
                  <a:lnTo>
                    <a:pt x="803" y="1187"/>
                  </a:lnTo>
                  <a:lnTo>
                    <a:pt x="810" y="1172"/>
                  </a:lnTo>
                  <a:lnTo>
                    <a:pt x="819" y="1154"/>
                  </a:lnTo>
                  <a:lnTo>
                    <a:pt x="828" y="1136"/>
                  </a:lnTo>
                  <a:lnTo>
                    <a:pt x="836" y="1118"/>
                  </a:lnTo>
                  <a:lnTo>
                    <a:pt x="843" y="1104"/>
                  </a:lnTo>
                  <a:lnTo>
                    <a:pt x="847" y="1096"/>
                  </a:lnTo>
                  <a:lnTo>
                    <a:pt x="868" y="1094"/>
                  </a:lnTo>
                  <a:lnTo>
                    <a:pt x="864" y="1115"/>
                  </a:lnTo>
                  <a:lnTo>
                    <a:pt x="857" y="1155"/>
                  </a:lnTo>
                  <a:lnTo>
                    <a:pt x="851" y="1195"/>
                  </a:lnTo>
                  <a:lnTo>
                    <a:pt x="850" y="1216"/>
                  </a:lnTo>
                  <a:lnTo>
                    <a:pt x="855" y="1216"/>
                  </a:lnTo>
                  <a:lnTo>
                    <a:pt x="860" y="1216"/>
                  </a:lnTo>
                  <a:lnTo>
                    <a:pt x="864" y="1218"/>
                  </a:lnTo>
                  <a:lnTo>
                    <a:pt x="869" y="1218"/>
                  </a:lnTo>
                  <a:lnTo>
                    <a:pt x="879" y="1300"/>
                  </a:lnTo>
                  <a:lnTo>
                    <a:pt x="827" y="1300"/>
                  </a:lnTo>
                  <a:lnTo>
                    <a:pt x="777" y="1244"/>
                  </a:lnTo>
                  <a:lnTo>
                    <a:pt x="775" y="1243"/>
                  </a:lnTo>
                  <a:lnTo>
                    <a:pt x="769" y="1238"/>
                  </a:lnTo>
                  <a:lnTo>
                    <a:pt x="762" y="1232"/>
                  </a:lnTo>
                  <a:lnTo>
                    <a:pt x="752" y="1221"/>
                  </a:lnTo>
                  <a:lnTo>
                    <a:pt x="741" y="1211"/>
                  </a:lnTo>
                  <a:lnTo>
                    <a:pt x="731" y="1198"/>
                  </a:lnTo>
                  <a:lnTo>
                    <a:pt x="723" y="1186"/>
                  </a:lnTo>
                  <a:lnTo>
                    <a:pt x="717" y="1172"/>
                  </a:lnTo>
                  <a:lnTo>
                    <a:pt x="711" y="1178"/>
                  </a:lnTo>
                  <a:lnTo>
                    <a:pt x="708" y="1186"/>
                  </a:lnTo>
                  <a:lnTo>
                    <a:pt x="706" y="1196"/>
                  </a:lnTo>
                  <a:lnTo>
                    <a:pt x="703" y="1203"/>
                  </a:lnTo>
                  <a:lnTo>
                    <a:pt x="694" y="1207"/>
                  </a:lnTo>
                  <a:lnTo>
                    <a:pt x="675" y="1210"/>
                  </a:lnTo>
                  <a:lnTo>
                    <a:pt x="648" y="1211"/>
                  </a:lnTo>
                  <a:lnTo>
                    <a:pt x="618" y="1212"/>
                  </a:lnTo>
                  <a:lnTo>
                    <a:pt x="584" y="1214"/>
                  </a:lnTo>
                  <a:lnTo>
                    <a:pt x="551" y="1214"/>
                  </a:lnTo>
                  <a:lnTo>
                    <a:pt x="523" y="1214"/>
                  </a:lnTo>
                  <a:lnTo>
                    <a:pt x="500" y="1214"/>
                  </a:lnTo>
                  <a:lnTo>
                    <a:pt x="492" y="1223"/>
                  </a:lnTo>
                  <a:lnTo>
                    <a:pt x="485" y="1230"/>
                  </a:lnTo>
                  <a:lnTo>
                    <a:pt x="476" y="1238"/>
                  </a:lnTo>
                  <a:lnTo>
                    <a:pt x="467" y="1244"/>
                  </a:lnTo>
                  <a:lnTo>
                    <a:pt x="777" y="1244"/>
                  </a:lnTo>
                  <a:lnTo>
                    <a:pt x="827" y="1300"/>
                  </a:lnTo>
                  <a:lnTo>
                    <a:pt x="808" y="1300"/>
                  </a:lnTo>
                  <a:lnTo>
                    <a:pt x="775" y="1302"/>
                  </a:lnTo>
                  <a:lnTo>
                    <a:pt x="730" y="1302"/>
                  </a:lnTo>
                  <a:lnTo>
                    <a:pt x="675" y="1302"/>
                  </a:lnTo>
                  <a:lnTo>
                    <a:pt x="612" y="1302"/>
                  </a:lnTo>
                  <a:lnTo>
                    <a:pt x="545" y="1302"/>
                  </a:lnTo>
                  <a:lnTo>
                    <a:pt x="473" y="1302"/>
                  </a:lnTo>
                  <a:lnTo>
                    <a:pt x="401" y="1302"/>
                  </a:lnTo>
                  <a:lnTo>
                    <a:pt x="328" y="1302"/>
                  </a:lnTo>
                  <a:lnTo>
                    <a:pt x="259" y="1302"/>
                  </a:lnTo>
                  <a:lnTo>
                    <a:pt x="194" y="1300"/>
                  </a:lnTo>
                  <a:lnTo>
                    <a:pt x="136" y="1300"/>
                  </a:lnTo>
                  <a:lnTo>
                    <a:pt x="88" y="1300"/>
                  </a:lnTo>
                  <a:lnTo>
                    <a:pt x="51" y="1300"/>
                  </a:lnTo>
                  <a:lnTo>
                    <a:pt x="28" y="1300"/>
                  </a:lnTo>
                  <a:lnTo>
                    <a:pt x="19" y="1300"/>
                  </a:lnTo>
                  <a:lnTo>
                    <a:pt x="19" y="1244"/>
                  </a:lnTo>
                  <a:lnTo>
                    <a:pt x="278" y="1244"/>
                  </a:lnTo>
                  <a:lnTo>
                    <a:pt x="269" y="1235"/>
                  </a:lnTo>
                  <a:lnTo>
                    <a:pt x="261" y="1226"/>
                  </a:lnTo>
                  <a:lnTo>
                    <a:pt x="253" y="1218"/>
                  </a:lnTo>
                  <a:lnTo>
                    <a:pt x="245" y="1209"/>
                  </a:lnTo>
                  <a:lnTo>
                    <a:pt x="237" y="1200"/>
                  </a:lnTo>
                  <a:lnTo>
                    <a:pt x="231" y="1189"/>
                  </a:lnTo>
                  <a:lnTo>
                    <a:pt x="224" y="1179"/>
                  </a:lnTo>
                  <a:lnTo>
                    <a:pt x="221" y="1169"/>
                  </a:lnTo>
                  <a:lnTo>
                    <a:pt x="208" y="1142"/>
                  </a:lnTo>
                  <a:lnTo>
                    <a:pt x="201" y="1110"/>
                  </a:lnTo>
                  <a:lnTo>
                    <a:pt x="198" y="1078"/>
                  </a:lnTo>
                  <a:lnTo>
                    <a:pt x="195" y="1054"/>
                  </a:lnTo>
                  <a:lnTo>
                    <a:pt x="231" y="1044"/>
                  </a:lnTo>
                  <a:lnTo>
                    <a:pt x="233" y="1053"/>
                  </a:lnTo>
                  <a:lnTo>
                    <a:pt x="235" y="1080"/>
                  </a:lnTo>
                  <a:lnTo>
                    <a:pt x="235" y="1086"/>
                  </a:lnTo>
                  <a:lnTo>
                    <a:pt x="237" y="1094"/>
                  </a:lnTo>
                  <a:lnTo>
                    <a:pt x="240" y="1100"/>
                  </a:lnTo>
                  <a:lnTo>
                    <a:pt x="242" y="1105"/>
                  </a:lnTo>
                  <a:lnTo>
                    <a:pt x="249" y="1104"/>
                  </a:lnTo>
                  <a:lnTo>
                    <a:pt x="256" y="1103"/>
                  </a:lnTo>
                  <a:lnTo>
                    <a:pt x="265" y="1100"/>
                  </a:lnTo>
                  <a:lnTo>
                    <a:pt x="274" y="1098"/>
                  </a:lnTo>
                  <a:lnTo>
                    <a:pt x="282" y="1095"/>
                  </a:lnTo>
                  <a:lnTo>
                    <a:pt x="290" y="1092"/>
                  </a:lnTo>
                  <a:lnTo>
                    <a:pt x="296" y="1090"/>
                  </a:lnTo>
                  <a:lnTo>
                    <a:pt x="300" y="1086"/>
                  </a:lnTo>
                  <a:lnTo>
                    <a:pt x="316" y="1117"/>
                  </a:lnTo>
                  <a:lnTo>
                    <a:pt x="309" y="1118"/>
                  </a:lnTo>
                  <a:lnTo>
                    <a:pt x="300" y="1119"/>
                  </a:lnTo>
                  <a:lnTo>
                    <a:pt x="291" y="1121"/>
                  </a:lnTo>
                  <a:lnTo>
                    <a:pt x="282" y="1123"/>
                  </a:lnTo>
                  <a:lnTo>
                    <a:pt x="272" y="1126"/>
                  </a:lnTo>
                  <a:lnTo>
                    <a:pt x="264" y="1128"/>
                  </a:lnTo>
                  <a:lnTo>
                    <a:pt x="255" y="1131"/>
                  </a:lnTo>
                  <a:lnTo>
                    <a:pt x="247" y="1133"/>
                  </a:lnTo>
                  <a:lnTo>
                    <a:pt x="249" y="1142"/>
                  </a:lnTo>
                  <a:lnTo>
                    <a:pt x="251" y="1150"/>
                  </a:lnTo>
                  <a:lnTo>
                    <a:pt x="254" y="1156"/>
                  </a:lnTo>
                  <a:lnTo>
                    <a:pt x="260" y="1163"/>
                  </a:lnTo>
                  <a:lnTo>
                    <a:pt x="277" y="1188"/>
                  </a:lnTo>
                  <a:lnTo>
                    <a:pt x="281" y="1193"/>
                  </a:lnTo>
                  <a:lnTo>
                    <a:pt x="290" y="1201"/>
                  </a:lnTo>
                  <a:lnTo>
                    <a:pt x="301" y="1209"/>
                  </a:lnTo>
                  <a:lnTo>
                    <a:pt x="311" y="1216"/>
                  </a:lnTo>
                  <a:lnTo>
                    <a:pt x="355" y="1234"/>
                  </a:lnTo>
                  <a:lnTo>
                    <a:pt x="360" y="1234"/>
                  </a:lnTo>
                  <a:lnTo>
                    <a:pt x="365" y="1234"/>
                  </a:lnTo>
                  <a:lnTo>
                    <a:pt x="371" y="1234"/>
                  </a:lnTo>
                  <a:lnTo>
                    <a:pt x="378" y="1234"/>
                  </a:lnTo>
                  <a:lnTo>
                    <a:pt x="384" y="1233"/>
                  </a:lnTo>
                  <a:lnTo>
                    <a:pt x="390" y="1232"/>
                  </a:lnTo>
                  <a:lnTo>
                    <a:pt x="394" y="1229"/>
                  </a:lnTo>
                  <a:lnTo>
                    <a:pt x="397" y="1225"/>
                  </a:lnTo>
                  <a:lnTo>
                    <a:pt x="392" y="1216"/>
                  </a:lnTo>
                  <a:lnTo>
                    <a:pt x="385" y="1207"/>
                  </a:lnTo>
                  <a:lnTo>
                    <a:pt x="378" y="1201"/>
                  </a:lnTo>
                  <a:lnTo>
                    <a:pt x="370" y="1195"/>
                  </a:lnTo>
                  <a:lnTo>
                    <a:pt x="366" y="1203"/>
                  </a:lnTo>
                  <a:lnTo>
                    <a:pt x="361" y="1216"/>
                  </a:lnTo>
                  <a:lnTo>
                    <a:pt x="357" y="1229"/>
                  </a:lnTo>
                  <a:lnTo>
                    <a:pt x="355" y="1234"/>
                  </a:lnTo>
                  <a:lnTo>
                    <a:pt x="311" y="1216"/>
                  </a:lnTo>
                  <a:lnTo>
                    <a:pt x="319" y="1200"/>
                  </a:lnTo>
                  <a:lnTo>
                    <a:pt x="329" y="1182"/>
                  </a:lnTo>
                  <a:lnTo>
                    <a:pt x="335" y="1163"/>
                  </a:lnTo>
                  <a:lnTo>
                    <a:pt x="338" y="1145"/>
                  </a:lnTo>
                  <a:lnTo>
                    <a:pt x="330" y="1149"/>
                  </a:lnTo>
                  <a:lnTo>
                    <a:pt x="321" y="1155"/>
                  </a:lnTo>
                  <a:lnTo>
                    <a:pt x="313" y="1161"/>
                  </a:lnTo>
                  <a:lnTo>
                    <a:pt x="302" y="1169"/>
                  </a:lnTo>
                  <a:lnTo>
                    <a:pt x="292" y="1175"/>
                  </a:lnTo>
                  <a:lnTo>
                    <a:pt x="284" y="1182"/>
                  </a:lnTo>
                  <a:lnTo>
                    <a:pt x="279" y="1186"/>
                  </a:lnTo>
                  <a:lnTo>
                    <a:pt x="277" y="1188"/>
                  </a:lnTo>
                  <a:lnTo>
                    <a:pt x="260" y="1163"/>
                  </a:lnTo>
                  <a:lnTo>
                    <a:pt x="267" y="1158"/>
                  </a:lnTo>
                  <a:lnTo>
                    <a:pt x="273" y="1154"/>
                  </a:lnTo>
                  <a:lnTo>
                    <a:pt x="281" y="1149"/>
                  </a:lnTo>
                  <a:lnTo>
                    <a:pt x="288" y="1144"/>
                  </a:lnTo>
                  <a:lnTo>
                    <a:pt x="296" y="1138"/>
                  </a:lnTo>
                  <a:lnTo>
                    <a:pt x="304" y="1132"/>
                  </a:lnTo>
                  <a:lnTo>
                    <a:pt x="310" y="1127"/>
                  </a:lnTo>
                  <a:lnTo>
                    <a:pt x="316" y="1122"/>
                  </a:lnTo>
                  <a:lnTo>
                    <a:pt x="316" y="1117"/>
                  </a:lnTo>
                  <a:lnTo>
                    <a:pt x="300" y="1086"/>
                  </a:lnTo>
                  <a:lnTo>
                    <a:pt x="293" y="1085"/>
                  </a:lnTo>
                  <a:lnTo>
                    <a:pt x="286" y="1082"/>
                  </a:lnTo>
                  <a:lnTo>
                    <a:pt x="277" y="1081"/>
                  </a:lnTo>
                  <a:lnTo>
                    <a:pt x="268" y="1080"/>
                  </a:lnTo>
                  <a:lnTo>
                    <a:pt x="258" y="1080"/>
                  </a:lnTo>
                  <a:lnTo>
                    <a:pt x="249" y="1078"/>
                  </a:lnTo>
                  <a:lnTo>
                    <a:pt x="241" y="1078"/>
                  </a:lnTo>
                  <a:lnTo>
                    <a:pt x="235" y="1080"/>
                  </a:lnTo>
                  <a:lnTo>
                    <a:pt x="233" y="1053"/>
                  </a:lnTo>
                  <a:lnTo>
                    <a:pt x="238" y="1054"/>
                  </a:lnTo>
                  <a:lnTo>
                    <a:pt x="247" y="1053"/>
                  </a:lnTo>
                  <a:lnTo>
                    <a:pt x="258" y="1050"/>
                  </a:lnTo>
                  <a:lnTo>
                    <a:pt x="268" y="1047"/>
                  </a:lnTo>
                  <a:lnTo>
                    <a:pt x="278" y="1043"/>
                  </a:lnTo>
                  <a:lnTo>
                    <a:pt x="287" y="1038"/>
                  </a:lnTo>
                  <a:lnTo>
                    <a:pt x="293" y="1034"/>
                  </a:lnTo>
                  <a:lnTo>
                    <a:pt x="296" y="1030"/>
                  </a:lnTo>
                  <a:lnTo>
                    <a:pt x="231" y="1033"/>
                  </a:lnTo>
                  <a:lnTo>
                    <a:pt x="231" y="1044"/>
                  </a:lnTo>
                  <a:lnTo>
                    <a:pt x="195" y="1054"/>
                  </a:lnTo>
                  <a:lnTo>
                    <a:pt x="167" y="1053"/>
                  </a:lnTo>
                  <a:lnTo>
                    <a:pt x="159" y="1062"/>
                  </a:lnTo>
                  <a:lnTo>
                    <a:pt x="148" y="1068"/>
                  </a:lnTo>
                  <a:lnTo>
                    <a:pt x="136" y="1072"/>
                  </a:lnTo>
                  <a:lnTo>
                    <a:pt x="131" y="1073"/>
                  </a:lnTo>
                  <a:lnTo>
                    <a:pt x="134" y="1169"/>
                  </a:lnTo>
                  <a:lnTo>
                    <a:pt x="96" y="1173"/>
                  </a:lnTo>
                  <a:lnTo>
                    <a:pt x="96" y="1152"/>
                  </a:lnTo>
                  <a:lnTo>
                    <a:pt x="94" y="1109"/>
                  </a:lnTo>
                  <a:lnTo>
                    <a:pt x="93" y="1063"/>
                  </a:lnTo>
                  <a:lnTo>
                    <a:pt x="94" y="1041"/>
                  </a:lnTo>
                  <a:lnTo>
                    <a:pt x="104" y="1035"/>
                  </a:lnTo>
                  <a:lnTo>
                    <a:pt x="112" y="1027"/>
                  </a:lnTo>
                  <a:lnTo>
                    <a:pt x="119" y="1017"/>
                  </a:lnTo>
                  <a:lnTo>
                    <a:pt x="119" y="1006"/>
                  </a:lnTo>
                  <a:lnTo>
                    <a:pt x="120" y="933"/>
                  </a:lnTo>
                  <a:lnTo>
                    <a:pt x="121" y="770"/>
                  </a:lnTo>
                  <a:lnTo>
                    <a:pt x="121" y="600"/>
                  </a:lnTo>
                  <a:lnTo>
                    <a:pt x="119" y="508"/>
                  </a:lnTo>
                  <a:lnTo>
                    <a:pt x="177" y="503"/>
                  </a:lnTo>
                  <a:lnTo>
                    <a:pt x="175" y="543"/>
                  </a:lnTo>
                  <a:lnTo>
                    <a:pt x="176" y="595"/>
                  </a:lnTo>
                  <a:lnTo>
                    <a:pt x="179" y="641"/>
                  </a:lnTo>
                  <a:lnTo>
                    <a:pt x="180" y="660"/>
                  </a:lnTo>
                  <a:lnTo>
                    <a:pt x="190" y="661"/>
                  </a:lnTo>
                  <a:lnTo>
                    <a:pt x="201" y="661"/>
                  </a:lnTo>
                  <a:lnTo>
                    <a:pt x="212" y="661"/>
                  </a:lnTo>
                  <a:lnTo>
                    <a:pt x="222" y="661"/>
                  </a:lnTo>
                  <a:lnTo>
                    <a:pt x="232" y="660"/>
                  </a:lnTo>
                  <a:lnTo>
                    <a:pt x="242" y="660"/>
                  </a:lnTo>
                  <a:lnTo>
                    <a:pt x="254" y="660"/>
                  </a:lnTo>
                  <a:lnTo>
                    <a:pt x="264" y="660"/>
                  </a:lnTo>
                  <a:lnTo>
                    <a:pt x="264" y="503"/>
                  </a:lnTo>
                  <a:lnTo>
                    <a:pt x="334" y="503"/>
                  </a:lnTo>
                  <a:lnTo>
                    <a:pt x="337" y="534"/>
                  </a:lnTo>
                  <a:lnTo>
                    <a:pt x="335" y="564"/>
                  </a:lnTo>
                  <a:lnTo>
                    <a:pt x="335" y="595"/>
                  </a:lnTo>
                  <a:lnTo>
                    <a:pt x="337" y="623"/>
                  </a:lnTo>
                  <a:lnTo>
                    <a:pt x="339" y="620"/>
                  </a:lnTo>
                  <a:lnTo>
                    <a:pt x="344" y="613"/>
                  </a:lnTo>
                  <a:lnTo>
                    <a:pt x="351" y="603"/>
                  </a:lnTo>
                  <a:lnTo>
                    <a:pt x="360" y="591"/>
                  </a:lnTo>
                  <a:lnTo>
                    <a:pt x="369" y="580"/>
                  </a:lnTo>
                  <a:lnTo>
                    <a:pt x="379" y="569"/>
                  </a:lnTo>
                  <a:lnTo>
                    <a:pt x="390" y="563"/>
                  </a:lnTo>
                  <a:lnTo>
                    <a:pt x="402" y="560"/>
                  </a:lnTo>
                  <a:close/>
                </a:path>
              </a:pathLst>
            </a:custGeom>
            <a:solidFill>
              <a:srgbClr val="C0C0C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81095" y="2848324"/>
              <a:ext cx="1586309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latin typeface="Arial" pitchFamily="34" charset="0"/>
                </a:rPr>
                <a:t>Логистические компании</a:t>
              </a:r>
            </a:p>
            <a:p>
              <a:pPr algn="ctr"/>
              <a:r>
                <a:rPr lang="ru-RU" sz="900" dirty="0" smtClean="0">
                  <a:solidFill>
                    <a:srgbClr val="336699"/>
                  </a:solidFill>
                  <a:latin typeface="+mn-lt"/>
                  <a:ea typeface="+mn-ea"/>
                  <a:cs typeface="+mn-cs"/>
                </a:rPr>
                <a:t>Транспортировка товаров</a:t>
              </a:r>
              <a:endParaRPr lang="ru-RU" sz="900" dirty="0">
                <a:solidFill>
                  <a:srgbClr val="336699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4998128" y="4962355"/>
            <a:ext cx="1380174" cy="813671"/>
            <a:chOff x="6950104" y="1979369"/>
            <a:chExt cx="1380174" cy="813671"/>
          </a:xfrm>
        </p:grpSpPr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7095843" y="1979369"/>
              <a:ext cx="1080000" cy="490909"/>
            </a:xfrm>
            <a:custGeom>
              <a:avLst/>
              <a:gdLst>
                <a:gd name="T0" fmla="*/ 765 w 940"/>
                <a:gd name="T1" fmla="*/ 0 h 782"/>
                <a:gd name="T2" fmla="*/ 159 w 940"/>
                <a:gd name="T3" fmla="*/ 0 h 782"/>
                <a:gd name="T4" fmla="*/ 0 w 940"/>
                <a:gd name="T5" fmla="*/ 325 h 782"/>
                <a:gd name="T6" fmla="*/ 108 w 940"/>
                <a:gd name="T7" fmla="*/ 325 h 782"/>
                <a:gd name="T8" fmla="*/ 108 w 940"/>
                <a:gd name="T9" fmla="*/ 779 h 782"/>
                <a:gd name="T10" fmla="*/ 820 w 940"/>
                <a:gd name="T11" fmla="*/ 782 h 782"/>
                <a:gd name="T12" fmla="*/ 820 w 940"/>
                <a:gd name="T13" fmla="*/ 325 h 782"/>
                <a:gd name="T14" fmla="*/ 940 w 940"/>
                <a:gd name="T15" fmla="*/ 325 h 782"/>
                <a:gd name="T16" fmla="*/ 765 w 94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782">
                  <a:moveTo>
                    <a:pt x="765" y="0"/>
                  </a:moveTo>
                  <a:lnTo>
                    <a:pt x="159" y="0"/>
                  </a:lnTo>
                  <a:lnTo>
                    <a:pt x="0" y="325"/>
                  </a:lnTo>
                  <a:lnTo>
                    <a:pt x="108" y="325"/>
                  </a:lnTo>
                  <a:lnTo>
                    <a:pt x="108" y="779"/>
                  </a:lnTo>
                  <a:lnTo>
                    <a:pt x="820" y="782"/>
                  </a:lnTo>
                  <a:lnTo>
                    <a:pt x="820" y="325"/>
                  </a:lnTo>
                  <a:lnTo>
                    <a:pt x="940" y="32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alpha val="30000"/>
                </a:schemeClr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90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950104" y="2516041"/>
              <a:ext cx="1380174" cy="276999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latin typeface="Arial" pitchFamily="34" charset="0"/>
                </a:rPr>
                <a:t>Сюрвейерские компании</a:t>
              </a:r>
              <a:endParaRPr lang="ru-RU" sz="900" dirty="0">
                <a:latin typeface="Arial" pitchFamily="34" charset="0"/>
              </a:endParaRPr>
            </a:p>
            <a:p>
              <a:pPr algn="ctr"/>
              <a:r>
                <a:rPr lang="ru-RU" sz="900" dirty="0" smtClean="0">
                  <a:solidFill>
                    <a:srgbClr val="336699"/>
                  </a:solidFill>
                  <a:latin typeface="+mn-lt"/>
                  <a:ea typeface="+mn-ea"/>
                  <a:cs typeface="+mn-cs"/>
                </a:rPr>
                <a:t>Контроль качества</a:t>
              </a:r>
              <a:endParaRPr lang="ru-RU" sz="900" dirty="0">
                <a:solidFill>
                  <a:srgbClr val="336699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3656201" y="4937562"/>
            <a:ext cx="1253138" cy="967080"/>
            <a:chOff x="5972654" y="4080685"/>
            <a:chExt cx="1253138" cy="967080"/>
          </a:xfrm>
        </p:grpSpPr>
        <p:sp>
          <p:nvSpPr>
            <p:cNvPr id="157" name="TextBox 156"/>
            <p:cNvSpPr txBox="1"/>
            <p:nvPr/>
          </p:nvSpPr>
          <p:spPr>
            <a:xfrm>
              <a:off x="5972654" y="4770766"/>
              <a:ext cx="1253138" cy="276999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900" dirty="0" smtClean="0">
                  <a:latin typeface="Arial" pitchFamily="34" charset="0"/>
                </a:rPr>
                <a:t>Элеваторы (Склады)</a:t>
              </a:r>
            </a:p>
            <a:p>
              <a:pPr algn="ctr"/>
              <a:r>
                <a:rPr lang="ru-RU" sz="900" dirty="0" smtClean="0">
                  <a:solidFill>
                    <a:srgbClr val="336699"/>
                  </a:solidFill>
                  <a:latin typeface="+mn-lt"/>
                  <a:ea typeface="+mn-ea"/>
                  <a:cs typeface="+mn-cs"/>
                </a:rPr>
                <a:t>Хранители товара</a:t>
              </a:r>
              <a:endParaRPr lang="ru-RU" sz="900" dirty="0">
                <a:solidFill>
                  <a:srgbClr val="336699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8" name="Группа 157"/>
            <p:cNvGrpSpPr/>
            <p:nvPr/>
          </p:nvGrpSpPr>
          <p:grpSpPr>
            <a:xfrm>
              <a:off x="6021604" y="4080685"/>
              <a:ext cx="1123025" cy="655205"/>
              <a:chOff x="6021604" y="3981295"/>
              <a:chExt cx="1123025" cy="655205"/>
            </a:xfrm>
          </p:grpSpPr>
          <p:grpSp>
            <p:nvGrpSpPr>
              <p:cNvPr id="159" name="Группа 158"/>
              <p:cNvGrpSpPr/>
              <p:nvPr/>
            </p:nvGrpSpPr>
            <p:grpSpPr>
              <a:xfrm>
                <a:off x="6567010" y="3981295"/>
                <a:ext cx="577619" cy="654369"/>
                <a:chOff x="6567010" y="3981295"/>
                <a:chExt cx="577619" cy="654369"/>
              </a:xfrm>
            </p:grpSpPr>
            <p:sp>
              <p:nvSpPr>
                <p:cNvPr id="209" name="Freeform 296"/>
                <p:cNvSpPr>
                  <a:spLocks/>
                </p:cNvSpPr>
                <p:nvPr/>
              </p:nvSpPr>
              <p:spPr bwMode="auto">
                <a:xfrm>
                  <a:off x="6703081" y="3981295"/>
                  <a:ext cx="274328" cy="570372"/>
                </a:xfrm>
                <a:custGeom>
                  <a:avLst/>
                  <a:gdLst>
                    <a:gd name="T0" fmla="*/ 91 w 1004"/>
                    <a:gd name="T1" fmla="*/ 3952 h 3952"/>
                    <a:gd name="T2" fmla="*/ 91 w 1004"/>
                    <a:gd name="T3" fmla="*/ 269 h 3952"/>
                    <a:gd name="T4" fmla="*/ 91 w 1004"/>
                    <a:gd name="T5" fmla="*/ 217 h 3952"/>
                    <a:gd name="T6" fmla="*/ 98 w 1004"/>
                    <a:gd name="T7" fmla="*/ 175 h 3952"/>
                    <a:gd name="T8" fmla="*/ 108 w 1004"/>
                    <a:gd name="T9" fmla="*/ 149 h 3952"/>
                    <a:gd name="T10" fmla="*/ 122 w 1004"/>
                    <a:gd name="T11" fmla="*/ 123 h 3952"/>
                    <a:gd name="T12" fmla="*/ 143 w 1004"/>
                    <a:gd name="T13" fmla="*/ 104 h 3952"/>
                    <a:gd name="T14" fmla="*/ 167 w 1004"/>
                    <a:gd name="T15" fmla="*/ 91 h 3952"/>
                    <a:gd name="T16" fmla="*/ 191 w 1004"/>
                    <a:gd name="T17" fmla="*/ 81 h 3952"/>
                    <a:gd name="T18" fmla="*/ 219 w 1004"/>
                    <a:gd name="T19" fmla="*/ 78 h 3952"/>
                    <a:gd name="T20" fmla="*/ 247 w 1004"/>
                    <a:gd name="T21" fmla="*/ 75 h 3952"/>
                    <a:gd name="T22" fmla="*/ 282 w 1004"/>
                    <a:gd name="T23" fmla="*/ 75 h 3952"/>
                    <a:gd name="T24" fmla="*/ 855 w 1004"/>
                    <a:gd name="T25" fmla="*/ 75 h 3952"/>
                    <a:gd name="T26" fmla="*/ 879 w 1004"/>
                    <a:gd name="T27" fmla="*/ 78 h 3952"/>
                    <a:gd name="T28" fmla="*/ 890 w 1004"/>
                    <a:gd name="T29" fmla="*/ 88 h 3952"/>
                    <a:gd name="T30" fmla="*/ 893 w 1004"/>
                    <a:gd name="T31" fmla="*/ 100 h 3952"/>
                    <a:gd name="T32" fmla="*/ 952 w 1004"/>
                    <a:gd name="T33" fmla="*/ 97 h 3952"/>
                    <a:gd name="T34" fmla="*/ 1004 w 1004"/>
                    <a:gd name="T35" fmla="*/ 100 h 3952"/>
                    <a:gd name="T36" fmla="*/ 1004 w 1004"/>
                    <a:gd name="T37" fmla="*/ 49 h 3952"/>
                    <a:gd name="T38" fmla="*/ 1004 w 1004"/>
                    <a:gd name="T39" fmla="*/ 36 h 3952"/>
                    <a:gd name="T40" fmla="*/ 1001 w 1004"/>
                    <a:gd name="T41" fmla="*/ 26 h 3952"/>
                    <a:gd name="T42" fmla="*/ 994 w 1004"/>
                    <a:gd name="T43" fmla="*/ 13 h 3952"/>
                    <a:gd name="T44" fmla="*/ 983 w 1004"/>
                    <a:gd name="T45" fmla="*/ 7 h 3952"/>
                    <a:gd name="T46" fmla="*/ 973 w 1004"/>
                    <a:gd name="T47" fmla="*/ 3 h 3952"/>
                    <a:gd name="T48" fmla="*/ 959 w 1004"/>
                    <a:gd name="T49" fmla="*/ 0 h 3952"/>
                    <a:gd name="T50" fmla="*/ 931 w 1004"/>
                    <a:gd name="T51" fmla="*/ 0 h 3952"/>
                    <a:gd name="T52" fmla="*/ 275 w 1004"/>
                    <a:gd name="T53" fmla="*/ 0 h 3952"/>
                    <a:gd name="T54" fmla="*/ 240 w 1004"/>
                    <a:gd name="T55" fmla="*/ 0 h 3952"/>
                    <a:gd name="T56" fmla="*/ 202 w 1004"/>
                    <a:gd name="T57" fmla="*/ 3 h 3952"/>
                    <a:gd name="T58" fmla="*/ 174 w 1004"/>
                    <a:gd name="T59" fmla="*/ 7 h 3952"/>
                    <a:gd name="T60" fmla="*/ 143 w 1004"/>
                    <a:gd name="T61" fmla="*/ 13 h 3952"/>
                    <a:gd name="T62" fmla="*/ 115 w 1004"/>
                    <a:gd name="T63" fmla="*/ 26 h 3952"/>
                    <a:gd name="T64" fmla="*/ 94 w 1004"/>
                    <a:gd name="T65" fmla="*/ 39 h 3952"/>
                    <a:gd name="T66" fmla="*/ 73 w 1004"/>
                    <a:gd name="T67" fmla="*/ 52 h 3952"/>
                    <a:gd name="T68" fmla="*/ 56 w 1004"/>
                    <a:gd name="T69" fmla="*/ 65 h 3952"/>
                    <a:gd name="T70" fmla="*/ 42 w 1004"/>
                    <a:gd name="T71" fmla="*/ 84 h 3952"/>
                    <a:gd name="T72" fmla="*/ 32 w 1004"/>
                    <a:gd name="T73" fmla="*/ 104 h 3952"/>
                    <a:gd name="T74" fmla="*/ 21 w 1004"/>
                    <a:gd name="T75" fmla="*/ 126 h 3952"/>
                    <a:gd name="T76" fmla="*/ 14 w 1004"/>
                    <a:gd name="T77" fmla="*/ 152 h 3952"/>
                    <a:gd name="T78" fmla="*/ 7 w 1004"/>
                    <a:gd name="T79" fmla="*/ 181 h 3952"/>
                    <a:gd name="T80" fmla="*/ 4 w 1004"/>
                    <a:gd name="T81" fmla="*/ 227 h 3952"/>
                    <a:gd name="T82" fmla="*/ 4 w 1004"/>
                    <a:gd name="T83" fmla="*/ 3952 h 3952"/>
                    <a:gd name="T84" fmla="*/ 0 w 1004"/>
                    <a:gd name="T85" fmla="*/ 3952 h 3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3952">
                      <a:moveTo>
                        <a:pt x="0" y="3952"/>
                      </a:moveTo>
                      <a:lnTo>
                        <a:pt x="91" y="3952"/>
                      </a:lnTo>
                      <a:lnTo>
                        <a:pt x="91" y="292"/>
                      </a:lnTo>
                      <a:lnTo>
                        <a:pt x="91" y="269"/>
                      </a:lnTo>
                      <a:lnTo>
                        <a:pt x="91" y="243"/>
                      </a:lnTo>
                      <a:lnTo>
                        <a:pt x="91" y="217"/>
                      </a:lnTo>
                      <a:lnTo>
                        <a:pt x="94" y="194"/>
                      </a:lnTo>
                      <a:lnTo>
                        <a:pt x="98" y="175"/>
                      </a:lnTo>
                      <a:lnTo>
                        <a:pt x="101" y="159"/>
                      </a:lnTo>
                      <a:lnTo>
                        <a:pt x="108" y="149"/>
                      </a:lnTo>
                      <a:lnTo>
                        <a:pt x="115" y="136"/>
                      </a:lnTo>
                      <a:lnTo>
                        <a:pt x="122" y="123"/>
                      </a:lnTo>
                      <a:lnTo>
                        <a:pt x="132" y="113"/>
                      </a:lnTo>
                      <a:lnTo>
                        <a:pt x="143" y="104"/>
                      </a:lnTo>
                      <a:lnTo>
                        <a:pt x="153" y="97"/>
                      </a:lnTo>
                      <a:lnTo>
                        <a:pt x="167" y="91"/>
                      </a:lnTo>
                      <a:lnTo>
                        <a:pt x="178" y="84"/>
                      </a:lnTo>
                      <a:lnTo>
                        <a:pt x="191" y="81"/>
                      </a:lnTo>
                      <a:lnTo>
                        <a:pt x="202" y="81"/>
                      </a:lnTo>
                      <a:lnTo>
                        <a:pt x="219" y="78"/>
                      </a:lnTo>
                      <a:lnTo>
                        <a:pt x="233" y="78"/>
                      </a:lnTo>
                      <a:lnTo>
                        <a:pt x="247" y="75"/>
                      </a:lnTo>
                      <a:lnTo>
                        <a:pt x="261" y="75"/>
                      </a:lnTo>
                      <a:lnTo>
                        <a:pt x="282" y="75"/>
                      </a:lnTo>
                      <a:lnTo>
                        <a:pt x="844" y="75"/>
                      </a:lnTo>
                      <a:lnTo>
                        <a:pt x="855" y="75"/>
                      </a:lnTo>
                      <a:lnTo>
                        <a:pt x="869" y="75"/>
                      </a:lnTo>
                      <a:lnTo>
                        <a:pt x="879" y="78"/>
                      </a:lnTo>
                      <a:lnTo>
                        <a:pt x="886" y="81"/>
                      </a:lnTo>
                      <a:lnTo>
                        <a:pt x="890" y="88"/>
                      </a:lnTo>
                      <a:lnTo>
                        <a:pt x="893" y="91"/>
                      </a:lnTo>
                      <a:lnTo>
                        <a:pt x="893" y="100"/>
                      </a:lnTo>
                      <a:lnTo>
                        <a:pt x="921" y="100"/>
                      </a:lnTo>
                      <a:lnTo>
                        <a:pt x="952" y="97"/>
                      </a:lnTo>
                      <a:lnTo>
                        <a:pt x="976" y="97"/>
                      </a:lnTo>
                      <a:lnTo>
                        <a:pt x="1004" y="100"/>
                      </a:lnTo>
                      <a:lnTo>
                        <a:pt x="1004" y="55"/>
                      </a:lnTo>
                      <a:lnTo>
                        <a:pt x="1004" y="49"/>
                      </a:lnTo>
                      <a:lnTo>
                        <a:pt x="1004" y="42"/>
                      </a:lnTo>
                      <a:lnTo>
                        <a:pt x="1004" y="36"/>
                      </a:lnTo>
                      <a:lnTo>
                        <a:pt x="1001" y="29"/>
                      </a:lnTo>
                      <a:lnTo>
                        <a:pt x="1001" y="26"/>
                      </a:lnTo>
                      <a:lnTo>
                        <a:pt x="997" y="20"/>
                      </a:lnTo>
                      <a:lnTo>
                        <a:pt x="994" y="13"/>
                      </a:lnTo>
                      <a:lnTo>
                        <a:pt x="990" y="10"/>
                      </a:lnTo>
                      <a:lnTo>
                        <a:pt x="983" y="7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6" y="0"/>
                      </a:lnTo>
                      <a:lnTo>
                        <a:pt x="959" y="0"/>
                      </a:lnTo>
                      <a:lnTo>
                        <a:pt x="949" y="0"/>
                      </a:lnTo>
                      <a:lnTo>
                        <a:pt x="931" y="0"/>
                      </a:lnTo>
                      <a:lnTo>
                        <a:pt x="296" y="0"/>
                      </a:lnTo>
                      <a:lnTo>
                        <a:pt x="275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19" y="3"/>
                      </a:lnTo>
                      <a:lnTo>
                        <a:pt x="202" y="3"/>
                      </a:lnTo>
                      <a:lnTo>
                        <a:pt x="188" y="7"/>
                      </a:lnTo>
                      <a:lnTo>
                        <a:pt x="174" y="7"/>
                      </a:lnTo>
                      <a:lnTo>
                        <a:pt x="157" y="10"/>
                      </a:lnTo>
                      <a:lnTo>
                        <a:pt x="143" y="13"/>
                      </a:lnTo>
                      <a:lnTo>
                        <a:pt x="129" y="20"/>
                      </a:lnTo>
                      <a:lnTo>
                        <a:pt x="115" y="26"/>
                      </a:lnTo>
                      <a:lnTo>
                        <a:pt x="105" y="32"/>
                      </a:lnTo>
                      <a:lnTo>
                        <a:pt x="94" y="39"/>
                      </a:lnTo>
                      <a:lnTo>
                        <a:pt x="84" y="45"/>
                      </a:lnTo>
                      <a:lnTo>
                        <a:pt x="73" y="52"/>
                      </a:lnTo>
                      <a:lnTo>
                        <a:pt x="63" y="58"/>
                      </a:lnTo>
                      <a:lnTo>
                        <a:pt x="56" y="65"/>
                      </a:lnTo>
                      <a:lnTo>
                        <a:pt x="49" y="75"/>
                      </a:lnTo>
                      <a:lnTo>
                        <a:pt x="42" y="84"/>
                      </a:lnTo>
                      <a:lnTo>
                        <a:pt x="35" y="94"/>
                      </a:lnTo>
                      <a:lnTo>
                        <a:pt x="32" y="104"/>
                      </a:lnTo>
                      <a:lnTo>
                        <a:pt x="25" y="113"/>
                      </a:lnTo>
                      <a:lnTo>
                        <a:pt x="21" y="126"/>
                      </a:lnTo>
                      <a:lnTo>
                        <a:pt x="18" y="139"/>
                      </a:lnTo>
                      <a:lnTo>
                        <a:pt x="14" y="152"/>
                      </a:lnTo>
                      <a:lnTo>
                        <a:pt x="11" y="165"/>
                      </a:lnTo>
                      <a:lnTo>
                        <a:pt x="7" y="181"/>
                      </a:lnTo>
                      <a:lnTo>
                        <a:pt x="4" y="201"/>
                      </a:lnTo>
                      <a:lnTo>
                        <a:pt x="4" y="227"/>
                      </a:lnTo>
                      <a:lnTo>
                        <a:pt x="4" y="262"/>
                      </a:lnTo>
                      <a:lnTo>
                        <a:pt x="4" y="3952"/>
                      </a:lnTo>
                      <a:lnTo>
                        <a:pt x="4" y="3952"/>
                      </a:lnTo>
                      <a:lnTo>
                        <a:pt x="0" y="39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0" name="Freeform 297"/>
                <p:cNvSpPr>
                  <a:spLocks/>
                </p:cNvSpPr>
                <p:nvPr/>
              </p:nvSpPr>
              <p:spPr bwMode="auto">
                <a:xfrm>
                  <a:off x="6727672" y="4061540"/>
                  <a:ext cx="59019" cy="8948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1" name="Freeform 298"/>
                <p:cNvSpPr>
                  <a:spLocks/>
                </p:cNvSpPr>
                <p:nvPr/>
              </p:nvSpPr>
              <p:spPr bwMode="auto">
                <a:xfrm>
                  <a:off x="6727672" y="4128506"/>
                  <a:ext cx="59019" cy="8371"/>
                </a:xfrm>
                <a:custGeom>
                  <a:avLst/>
                  <a:gdLst>
                    <a:gd name="T0" fmla="*/ 0 w 215"/>
                    <a:gd name="T1" fmla="*/ 0 h 59"/>
                    <a:gd name="T2" fmla="*/ 215 w 215"/>
                    <a:gd name="T3" fmla="*/ 0 h 59"/>
                    <a:gd name="T4" fmla="*/ 215 w 215"/>
                    <a:gd name="T5" fmla="*/ 59 h 59"/>
                    <a:gd name="T6" fmla="*/ 0 w 215"/>
                    <a:gd name="T7" fmla="*/ 59 h 59"/>
                    <a:gd name="T8" fmla="*/ 0 w 215"/>
                    <a:gd name="T9" fmla="*/ 0 h 59"/>
                    <a:gd name="T10" fmla="*/ 0 w 215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9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2" name="Freeform 299"/>
                <p:cNvSpPr>
                  <a:spLocks/>
                </p:cNvSpPr>
                <p:nvPr/>
              </p:nvSpPr>
              <p:spPr bwMode="auto">
                <a:xfrm>
                  <a:off x="6727672" y="4070488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2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5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3" name="Freeform 300"/>
                <p:cNvSpPr>
                  <a:spLocks/>
                </p:cNvSpPr>
                <p:nvPr/>
              </p:nvSpPr>
              <p:spPr bwMode="auto">
                <a:xfrm>
                  <a:off x="6727672" y="4194896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4" name="Freeform 301"/>
                <p:cNvSpPr>
                  <a:spLocks/>
                </p:cNvSpPr>
                <p:nvPr/>
              </p:nvSpPr>
              <p:spPr bwMode="auto">
                <a:xfrm>
                  <a:off x="6727672" y="4136877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5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5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5" name="Freeform 302"/>
                <p:cNvSpPr>
                  <a:spLocks/>
                </p:cNvSpPr>
                <p:nvPr/>
              </p:nvSpPr>
              <p:spPr bwMode="auto">
                <a:xfrm>
                  <a:off x="6727672" y="4261285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6" name="Freeform 303"/>
                <p:cNvSpPr>
                  <a:spLocks/>
                </p:cNvSpPr>
                <p:nvPr/>
              </p:nvSpPr>
              <p:spPr bwMode="auto">
                <a:xfrm>
                  <a:off x="6727672" y="4203267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7" name="Freeform 304"/>
                <p:cNvSpPr>
                  <a:spLocks/>
                </p:cNvSpPr>
                <p:nvPr/>
              </p:nvSpPr>
              <p:spPr bwMode="auto">
                <a:xfrm>
                  <a:off x="6727672" y="4327675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8" name="Freeform 305"/>
                <p:cNvSpPr>
                  <a:spLocks/>
                </p:cNvSpPr>
                <p:nvPr/>
              </p:nvSpPr>
              <p:spPr bwMode="auto">
                <a:xfrm>
                  <a:off x="6727672" y="4269656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9" name="Freeform 306"/>
                <p:cNvSpPr>
                  <a:spLocks/>
                </p:cNvSpPr>
                <p:nvPr/>
              </p:nvSpPr>
              <p:spPr bwMode="auto">
                <a:xfrm>
                  <a:off x="6727672" y="4394064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0" name="Freeform 307"/>
                <p:cNvSpPr>
                  <a:spLocks/>
                </p:cNvSpPr>
                <p:nvPr/>
              </p:nvSpPr>
              <p:spPr bwMode="auto">
                <a:xfrm>
                  <a:off x="6727672" y="4336046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1" name="Freeform 308"/>
                <p:cNvSpPr>
                  <a:spLocks/>
                </p:cNvSpPr>
                <p:nvPr/>
              </p:nvSpPr>
              <p:spPr bwMode="auto">
                <a:xfrm>
                  <a:off x="6727672" y="4460454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2" name="Freeform 309"/>
                <p:cNvSpPr>
                  <a:spLocks/>
                </p:cNvSpPr>
                <p:nvPr/>
              </p:nvSpPr>
              <p:spPr bwMode="auto">
                <a:xfrm>
                  <a:off x="6727672" y="4402435"/>
                  <a:ext cx="59019" cy="58307"/>
                </a:xfrm>
                <a:custGeom>
                  <a:avLst/>
                  <a:gdLst>
                    <a:gd name="T0" fmla="*/ 0 w 215"/>
                    <a:gd name="T1" fmla="*/ 0 h 405"/>
                    <a:gd name="T2" fmla="*/ 17 w 215"/>
                    <a:gd name="T3" fmla="*/ 3 h 405"/>
                    <a:gd name="T4" fmla="*/ 107 w 215"/>
                    <a:gd name="T5" fmla="*/ 165 h 405"/>
                    <a:gd name="T6" fmla="*/ 198 w 215"/>
                    <a:gd name="T7" fmla="*/ 3 h 405"/>
                    <a:gd name="T8" fmla="*/ 215 w 215"/>
                    <a:gd name="T9" fmla="*/ 3 h 405"/>
                    <a:gd name="T10" fmla="*/ 215 w 215"/>
                    <a:gd name="T11" fmla="*/ 39 h 405"/>
                    <a:gd name="T12" fmla="*/ 125 w 215"/>
                    <a:gd name="T13" fmla="*/ 197 h 405"/>
                    <a:gd name="T14" fmla="*/ 215 w 215"/>
                    <a:gd name="T15" fmla="*/ 366 h 405"/>
                    <a:gd name="T16" fmla="*/ 215 w 215"/>
                    <a:gd name="T17" fmla="*/ 405 h 405"/>
                    <a:gd name="T18" fmla="*/ 198 w 215"/>
                    <a:gd name="T19" fmla="*/ 405 h 405"/>
                    <a:gd name="T20" fmla="*/ 107 w 215"/>
                    <a:gd name="T21" fmla="*/ 236 h 405"/>
                    <a:gd name="T22" fmla="*/ 21 w 215"/>
                    <a:gd name="T23" fmla="*/ 405 h 405"/>
                    <a:gd name="T24" fmla="*/ 0 w 215"/>
                    <a:gd name="T25" fmla="*/ 405 h 405"/>
                    <a:gd name="T26" fmla="*/ 0 w 215"/>
                    <a:gd name="T27" fmla="*/ 369 h 405"/>
                    <a:gd name="T28" fmla="*/ 87 w 215"/>
                    <a:gd name="T29" fmla="*/ 197 h 405"/>
                    <a:gd name="T30" fmla="*/ 0 w 215"/>
                    <a:gd name="T31" fmla="*/ 42 h 405"/>
                    <a:gd name="T32" fmla="*/ 0 w 215"/>
                    <a:gd name="T33" fmla="*/ 3 h 405"/>
                    <a:gd name="T34" fmla="*/ 0 w 215"/>
                    <a:gd name="T35" fmla="*/ 3 h 405"/>
                    <a:gd name="T36" fmla="*/ 0 w 215"/>
                    <a:gd name="T37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5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5"/>
                      </a:lnTo>
                      <a:lnTo>
                        <a:pt x="198" y="405"/>
                      </a:lnTo>
                      <a:lnTo>
                        <a:pt x="107" y="236"/>
                      </a:lnTo>
                      <a:lnTo>
                        <a:pt x="21" y="405"/>
                      </a:lnTo>
                      <a:lnTo>
                        <a:pt x="0" y="405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3" name="Freeform 310"/>
                <p:cNvSpPr>
                  <a:spLocks/>
                </p:cNvSpPr>
                <p:nvPr/>
              </p:nvSpPr>
              <p:spPr bwMode="auto">
                <a:xfrm>
                  <a:off x="6727672" y="4527132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4" name="Freeform 311"/>
                <p:cNvSpPr>
                  <a:spLocks/>
                </p:cNvSpPr>
                <p:nvPr/>
              </p:nvSpPr>
              <p:spPr bwMode="auto">
                <a:xfrm>
                  <a:off x="6727672" y="4527132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5" name="Freeform 312"/>
                <p:cNvSpPr>
                  <a:spLocks/>
                </p:cNvSpPr>
                <p:nvPr/>
              </p:nvSpPr>
              <p:spPr bwMode="auto">
                <a:xfrm>
                  <a:off x="6727672" y="446911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6 h 402"/>
                    <a:gd name="T12" fmla="*/ 125 w 215"/>
                    <a:gd name="T13" fmla="*/ 194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21 w 215"/>
                    <a:gd name="T23" fmla="*/ 402 h 402"/>
                    <a:gd name="T24" fmla="*/ 0 w 215"/>
                    <a:gd name="T25" fmla="*/ 402 h 402"/>
                    <a:gd name="T26" fmla="*/ 0 w 215"/>
                    <a:gd name="T27" fmla="*/ 366 h 402"/>
                    <a:gd name="T28" fmla="*/ 87 w 215"/>
                    <a:gd name="T29" fmla="*/ 194 h 402"/>
                    <a:gd name="T30" fmla="*/ 0 w 215"/>
                    <a:gd name="T31" fmla="*/ 39 h 402"/>
                    <a:gd name="T32" fmla="*/ 0 w 215"/>
                    <a:gd name="T33" fmla="*/ 0 h 402"/>
                    <a:gd name="T34" fmla="*/ 0 w 215"/>
                    <a:gd name="T35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6"/>
                      </a:lnTo>
                      <a:lnTo>
                        <a:pt x="125" y="194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21" y="402"/>
                      </a:lnTo>
                      <a:lnTo>
                        <a:pt x="0" y="402"/>
                      </a:lnTo>
                      <a:lnTo>
                        <a:pt x="0" y="366"/>
                      </a:lnTo>
                      <a:lnTo>
                        <a:pt x="87" y="194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6" name="Freeform 313"/>
                <p:cNvSpPr>
                  <a:spLocks/>
                </p:cNvSpPr>
                <p:nvPr/>
              </p:nvSpPr>
              <p:spPr bwMode="auto">
                <a:xfrm>
                  <a:off x="6776308" y="4593521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  <a:gd name="T10" fmla="*/ 0 w 38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7" name="Freeform 314"/>
                <p:cNvSpPr>
                  <a:spLocks/>
                </p:cNvSpPr>
                <p:nvPr/>
              </p:nvSpPr>
              <p:spPr bwMode="auto">
                <a:xfrm>
                  <a:off x="6776308" y="4593521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8" name="Freeform 315"/>
                <p:cNvSpPr>
                  <a:spLocks/>
                </p:cNvSpPr>
                <p:nvPr/>
              </p:nvSpPr>
              <p:spPr bwMode="auto">
                <a:xfrm>
                  <a:off x="6727672" y="453550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29" name="Freeform 316"/>
                <p:cNvSpPr>
                  <a:spLocks/>
                </p:cNvSpPr>
                <p:nvPr/>
              </p:nvSpPr>
              <p:spPr bwMode="auto">
                <a:xfrm>
                  <a:off x="6727672" y="453550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30" name="Freeform 317"/>
                <p:cNvSpPr>
                  <a:spLocks/>
                </p:cNvSpPr>
                <p:nvPr/>
              </p:nvSpPr>
              <p:spPr bwMode="auto">
                <a:xfrm>
                  <a:off x="6567010" y="4551956"/>
                  <a:ext cx="219681" cy="83708"/>
                </a:xfrm>
                <a:custGeom>
                  <a:avLst/>
                  <a:gdLst>
                    <a:gd name="T0" fmla="*/ 0 w 802"/>
                    <a:gd name="T1" fmla="*/ 580 h 580"/>
                    <a:gd name="T2" fmla="*/ 802 w 802"/>
                    <a:gd name="T3" fmla="*/ 580 h 580"/>
                    <a:gd name="T4" fmla="*/ 802 w 802"/>
                    <a:gd name="T5" fmla="*/ 363 h 580"/>
                    <a:gd name="T6" fmla="*/ 580 w 802"/>
                    <a:gd name="T7" fmla="*/ 0 h 580"/>
                    <a:gd name="T8" fmla="*/ 257 w 802"/>
                    <a:gd name="T9" fmla="*/ 0 h 580"/>
                    <a:gd name="T10" fmla="*/ 0 w 802"/>
                    <a:gd name="T11" fmla="*/ 363 h 580"/>
                    <a:gd name="T12" fmla="*/ 0 w 802"/>
                    <a:gd name="T13" fmla="*/ 580 h 580"/>
                    <a:gd name="T14" fmla="*/ 0 w 802"/>
                    <a:gd name="T15" fmla="*/ 580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580">
                      <a:moveTo>
                        <a:pt x="0" y="580"/>
                      </a:moveTo>
                      <a:lnTo>
                        <a:pt x="802" y="580"/>
                      </a:lnTo>
                      <a:lnTo>
                        <a:pt x="802" y="363"/>
                      </a:lnTo>
                      <a:lnTo>
                        <a:pt x="580" y="0"/>
                      </a:lnTo>
                      <a:lnTo>
                        <a:pt x="257" y="0"/>
                      </a:lnTo>
                      <a:lnTo>
                        <a:pt x="0" y="363"/>
                      </a:lnTo>
                      <a:lnTo>
                        <a:pt x="0" y="58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31" name="Freeform 318"/>
                <p:cNvSpPr>
                  <a:spLocks/>
                </p:cNvSpPr>
                <p:nvPr/>
              </p:nvSpPr>
              <p:spPr bwMode="auto">
                <a:xfrm>
                  <a:off x="6786691" y="3995727"/>
                  <a:ext cx="357938" cy="639937"/>
                </a:xfrm>
                <a:custGeom>
                  <a:avLst/>
                  <a:gdLst>
                    <a:gd name="T0" fmla="*/ 0 w 896"/>
                    <a:gd name="T1" fmla="*/ 4435 h 4435"/>
                    <a:gd name="T2" fmla="*/ 896 w 896"/>
                    <a:gd name="T3" fmla="*/ 4435 h 4435"/>
                    <a:gd name="T4" fmla="*/ 896 w 896"/>
                    <a:gd name="T5" fmla="*/ 201 h 4435"/>
                    <a:gd name="T6" fmla="*/ 889 w 896"/>
                    <a:gd name="T7" fmla="*/ 175 h 4435"/>
                    <a:gd name="T8" fmla="*/ 882 w 896"/>
                    <a:gd name="T9" fmla="*/ 153 h 4435"/>
                    <a:gd name="T10" fmla="*/ 868 w 896"/>
                    <a:gd name="T11" fmla="*/ 133 h 4435"/>
                    <a:gd name="T12" fmla="*/ 854 w 896"/>
                    <a:gd name="T13" fmla="*/ 114 h 4435"/>
                    <a:gd name="T14" fmla="*/ 830 w 896"/>
                    <a:gd name="T15" fmla="*/ 94 h 4435"/>
                    <a:gd name="T16" fmla="*/ 809 w 896"/>
                    <a:gd name="T17" fmla="*/ 78 h 4435"/>
                    <a:gd name="T18" fmla="*/ 781 w 896"/>
                    <a:gd name="T19" fmla="*/ 65 h 4435"/>
                    <a:gd name="T20" fmla="*/ 753 w 896"/>
                    <a:gd name="T21" fmla="*/ 49 h 4435"/>
                    <a:gd name="T22" fmla="*/ 719 w 896"/>
                    <a:gd name="T23" fmla="*/ 39 h 4435"/>
                    <a:gd name="T24" fmla="*/ 687 w 896"/>
                    <a:gd name="T25" fmla="*/ 30 h 4435"/>
                    <a:gd name="T26" fmla="*/ 649 w 896"/>
                    <a:gd name="T27" fmla="*/ 20 h 4435"/>
                    <a:gd name="T28" fmla="*/ 611 w 896"/>
                    <a:gd name="T29" fmla="*/ 13 h 4435"/>
                    <a:gd name="T30" fmla="*/ 569 w 896"/>
                    <a:gd name="T31" fmla="*/ 7 h 4435"/>
                    <a:gd name="T32" fmla="*/ 531 w 896"/>
                    <a:gd name="T33" fmla="*/ 4 h 4435"/>
                    <a:gd name="T34" fmla="*/ 489 w 896"/>
                    <a:gd name="T35" fmla="*/ 0 h 4435"/>
                    <a:gd name="T36" fmla="*/ 448 w 896"/>
                    <a:gd name="T37" fmla="*/ 0 h 4435"/>
                    <a:gd name="T38" fmla="*/ 406 w 896"/>
                    <a:gd name="T39" fmla="*/ 0 h 4435"/>
                    <a:gd name="T40" fmla="*/ 364 w 896"/>
                    <a:gd name="T41" fmla="*/ 4 h 4435"/>
                    <a:gd name="T42" fmla="*/ 323 w 896"/>
                    <a:gd name="T43" fmla="*/ 7 h 4435"/>
                    <a:gd name="T44" fmla="*/ 284 w 896"/>
                    <a:gd name="T45" fmla="*/ 13 h 4435"/>
                    <a:gd name="T46" fmla="*/ 243 w 896"/>
                    <a:gd name="T47" fmla="*/ 20 h 4435"/>
                    <a:gd name="T48" fmla="*/ 208 w 896"/>
                    <a:gd name="T49" fmla="*/ 30 h 4435"/>
                    <a:gd name="T50" fmla="*/ 173 w 896"/>
                    <a:gd name="T51" fmla="*/ 39 h 4435"/>
                    <a:gd name="T52" fmla="*/ 139 w 896"/>
                    <a:gd name="T53" fmla="*/ 49 h 4435"/>
                    <a:gd name="T54" fmla="*/ 111 w 896"/>
                    <a:gd name="T55" fmla="*/ 65 h 4435"/>
                    <a:gd name="T56" fmla="*/ 83 w 896"/>
                    <a:gd name="T57" fmla="*/ 78 h 4435"/>
                    <a:gd name="T58" fmla="*/ 59 w 896"/>
                    <a:gd name="T59" fmla="*/ 94 h 4435"/>
                    <a:gd name="T60" fmla="*/ 41 w 896"/>
                    <a:gd name="T61" fmla="*/ 111 h 4435"/>
                    <a:gd name="T62" fmla="*/ 24 w 896"/>
                    <a:gd name="T63" fmla="*/ 133 h 4435"/>
                    <a:gd name="T64" fmla="*/ 10 w 896"/>
                    <a:gd name="T65" fmla="*/ 153 h 4435"/>
                    <a:gd name="T66" fmla="*/ 3 w 896"/>
                    <a:gd name="T67" fmla="*/ 175 h 4435"/>
                    <a:gd name="T68" fmla="*/ 0 w 896"/>
                    <a:gd name="T69" fmla="*/ 201 h 4435"/>
                    <a:gd name="T70" fmla="*/ 0 w 896"/>
                    <a:gd name="T71" fmla="*/ 4435 h 4435"/>
                    <a:gd name="T72" fmla="*/ 0 w 896"/>
                    <a:gd name="T73" fmla="*/ 4435 h 4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6" h="4435">
                      <a:moveTo>
                        <a:pt x="0" y="4435"/>
                      </a:moveTo>
                      <a:lnTo>
                        <a:pt x="896" y="4435"/>
                      </a:lnTo>
                      <a:lnTo>
                        <a:pt x="896" y="201"/>
                      </a:lnTo>
                      <a:lnTo>
                        <a:pt x="889" y="175"/>
                      </a:lnTo>
                      <a:lnTo>
                        <a:pt x="882" y="153"/>
                      </a:lnTo>
                      <a:lnTo>
                        <a:pt x="868" y="133"/>
                      </a:lnTo>
                      <a:lnTo>
                        <a:pt x="854" y="114"/>
                      </a:lnTo>
                      <a:lnTo>
                        <a:pt x="830" y="94"/>
                      </a:lnTo>
                      <a:lnTo>
                        <a:pt x="809" y="78"/>
                      </a:lnTo>
                      <a:lnTo>
                        <a:pt x="781" y="65"/>
                      </a:lnTo>
                      <a:lnTo>
                        <a:pt x="753" y="49"/>
                      </a:lnTo>
                      <a:lnTo>
                        <a:pt x="719" y="39"/>
                      </a:lnTo>
                      <a:lnTo>
                        <a:pt x="687" y="30"/>
                      </a:lnTo>
                      <a:lnTo>
                        <a:pt x="649" y="20"/>
                      </a:lnTo>
                      <a:lnTo>
                        <a:pt x="611" y="13"/>
                      </a:lnTo>
                      <a:lnTo>
                        <a:pt x="569" y="7"/>
                      </a:lnTo>
                      <a:lnTo>
                        <a:pt x="531" y="4"/>
                      </a:lnTo>
                      <a:lnTo>
                        <a:pt x="489" y="0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364" y="4"/>
                      </a:lnTo>
                      <a:lnTo>
                        <a:pt x="323" y="7"/>
                      </a:lnTo>
                      <a:lnTo>
                        <a:pt x="284" y="13"/>
                      </a:lnTo>
                      <a:lnTo>
                        <a:pt x="243" y="20"/>
                      </a:lnTo>
                      <a:lnTo>
                        <a:pt x="208" y="30"/>
                      </a:lnTo>
                      <a:lnTo>
                        <a:pt x="173" y="39"/>
                      </a:lnTo>
                      <a:lnTo>
                        <a:pt x="139" y="49"/>
                      </a:lnTo>
                      <a:lnTo>
                        <a:pt x="111" y="65"/>
                      </a:lnTo>
                      <a:lnTo>
                        <a:pt x="83" y="78"/>
                      </a:lnTo>
                      <a:lnTo>
                        <a:pt x="59" y="94"/>
                      </a:lnTo>
                      <a:lnTo>
                        <a:pt x="41" y="111"/>
                      </a:lnTo>
                      <a:lnTo>
                        <a:pt x="24" y="133"/>
                      </a:lnTo>
                      <a:lnTo>
                        <a:pt x="10" y="153"/>
                      </a:lnTo>
                      <a:lnTo>
                        <a:pt x="3" y="175"/>
                      </a:lnTo>
                      <a:lnTo>
                        <a:pt x="0" y="201"/>
                      </a:lnTo>
                      <a:lnTo>
                        <a:pt x="0" y="4435"/>
                      </a:lnTo>
                      <a:lnTo>
                        <a:pt x="0" y="44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grpSp>
            <p:nvGrpSpPr>
              <p:cNvPr id="160" name="Группа 159"/>
              <p:cNvGrpSpPr/>
              <p:nvPr/>
            </p:nvGrpSpPr>
            <p:grpSpPr>
              <a:xfrm>
                <a:off x="6295973" y="3981295"/>
                <a:ext cx="577619" cy="654369"/>
                <a:chOff x="6295973" y="3981295"/>
                <a:chExt cx="577619" cy="654369"/>
              </a:xfrm>
            </p:grpSpPr>
            <p:sp>
              <p:nvSpPr>
                <p:cNvPr id="186" name="Freeform 320"/>
                <p:cNvSpPr>
                  <a:spLocks/>
                </p:cNvSpPr>
                <p:nvPr/>
              </p:nvSpPr>
              <p:spPr bwMode="auto">
                <a:xfrm>
                  <a:off x="6432044" y="3981295"/>
                  <a:ext cx="274328" cy="570372"/>
                </a:xfrm>
                <a:custGeom>
                  <a:avLst/>
                  <a:gdLst>
                    <a:gd name="T0" fmla="*/ 91 w 1004"/>
                    <a:gd name="T1" fmla="*/ 3952 h 3952"/>
                    <a:gd name="T2" fmla="*/ 91 w 1004"/>
                    <a:gd name="T3" fmla="*/ 269 h 3952"/>
                    <a:gd name="T4" fmla="*/ 91 w 1004"/>
                    <a:gd name="T5" fmla="*/ 217 h 3952"/>
                    <a:gd name="T6" fmla="*/ 98 w 1004"/>
                    <a:gd name="T7" fmla="*/ 175 h 3952"/>
                    <a:gd name="T8" fmla="*/ 108 w 1004"/>
                    <a:gd name="T9" fmla="*/ 149 h 3952"/>
                    <a:gd name="T10" fmla="*/ 122 w 1004"/>
                    <a:gd name="T11" fmla="*/ 123 h 3952"/>
                    <a:gd name="T12" fmla="*/ 143 w 1004"/>
                    <a:gd name="T13" fmla="*/ 104 h 3952"/>
                    <a:gd name="T14" fmla="*/ 167 w 1004"/>
                    <a:gd name="T15" fmla="*/ 91 h 3952"/>
                    <a:gd name="T16" fmla="*/ 191 w 1004"/>
                    <a:gd name="T17" fmla="*/ 81 h 3952"/>
                    <a:gd name="T18" fmla="*/ 219 w 1004"/>
                    <a:gd name="T19" fmla="*/ 78 h 3952"/>
                    <a:gd name="T20" fmla="*/ 247 w 1004"/>
                    <a:gd name="T21" fmla="*/ 75 h 3952"/>
                    <a:gd name="T22" fmla="*/ 282 w 1004"/>
                    <a:gd name="T23" fmla="*/ 75 h 3952"/>
                    <a:gd name="T24" fmla="*/ 855 w 1004"/>
                    <a:gd name="T25" fmla="*/ 75 h 3952"/>
                    <a:gd name="T26" fmla="*/ 879 w 1004"/>
                    <a:gd name="T27" fmla="*/ 78 h 3952"/>
                    <a:gd name="T28" fmla="*/ 890 w 1004"/>
                    <a:gd name="T29" fmla="*/ 88 h 3952"/>
                    <a:gd name="T30" fmla="*/ 893 w 1004"/>
                    <a:gd name="T31" fmla="*/ 100 h 3952"/>
                    <a:gd name="T32" fmla="*/ 952 w 1004"/>
                    <a:gd name="T33" fmla="*/ 97 h 3952"/>
                    <a:gd name="T34" fmla="*/ 1004 w 1004"/>
                    <a:gd name="T35" fmla="*/ 100 h 3952"/>
                    <a:gd name="T36" fmla="*/ 1004 w 1004"/>
                    <a:gd name="T37" fmla="*/ 49 h 3952"/>
                    <a:gd name="T38" fmla="*/ 1004 w 1004"/>
                    <a:gd name="T39" fmla="*/ 36 h 3952"/>
                    <a:gd name="T40" fmla="*/ 1001 w 1004"/>
                    <a:gd name="T41" fmla="*/ 26 h 3952"/>
                    <a:gd name="T42" fmla="*/ 994 w 1004"/>
                    <a:gd name="T43" fmla="*/ 13 h 3952"/>
                    <a:gd name="T44" fmla="*/ 983 w 1004"/>
                    <a:gd name="T45" fmla="*/ 7 h 3952"/>
                    <a:gd name="T46" fmla="*/ 973 w 1004"/>
                    <a:gd name="T47" fmla="*/ 3 h 3952"/>
                    <a:gd name="T48" fmla="*/ 959 w 1004"/>
                    <a:gd name="T49" fmla="*/ 0 h 3952"/>
                    <a:gd name="T50" fmla="*/ 931 w 1004"/>
                    <a:gd name="T51" fmla="*/ 0 h 3952"/>
                    <a:gd name="T52" fmla="*/ 275 w 1004"/>
                    <a:gd name="T53" fmla="*/ 0 h 3952"/>
                    <a:gd name="T54" fmla="*/ 240 w 1004"/>
                    <a:gd name="T55" fmla="*/ 0 h 3952"/>
                    <a:gd name="T56" fmla="*/ 202 w 1004"/>
                    <a:gd name="T57" fmla="*/ 3 h 3952"/>
                    <a:gd name="T58" fmla="*/ 174 w 1004"/>
                    <a:gd name="T59" fmla="*/ 7 h 3952"/>
                    <a:gd name="T60" fmla="*/ 143 w 1004"/>
                    <a:gd name="T61" fmla="*/ 13 h 3952"/>
                    <a:gd name="T62" fmla="*/ 115 w 1004"/>
                    <a:gd name="T63" fmla="*/ 26 h 3952"/>
                    <a:gd name="T64" fmla="*/ 94 w 1004"/>
                    <a:gd name="T65" fmla="*/ 39 h 3952"/>
                    <a:gd name="T66" fmla="*/ 73 w 1004"/>
                    <a:gd name="T67" fmla="*/ 52 h 3952"/>
                    <a:gd name="T68" fmla="*/ 56 w 1004"/>
                    <a:gd name="T69" fmla="*/ 65 h 3952"/>
                    <a:gd name="T70" fmla="*/ 42 w 1004"/>
                    <a:gd name="T71" fmla="*/ 84 h 3952"/>
                    <a:gd name="T72" fmla="*/ 32 w 1004"/>
                    <a:gd name="T73" fmla="*/ 104 h 3952"/>
                    <a:gd name="T74" fmla="*/ 21 w 1004"/>
                    <a:gd name="T75" fmla="*/ 126 h 3952"/>
                    <a:gd name="T76" fmla="*/ 14 w 1004"/>
                    <a:gd name="T77" fmla="*/ 152 h 3952"/>
                    <a:gd name="T78" fmla="*/ 7 w 1004"/>
                    <a:gd name="T79" fmla="*/ 181 h 3952"/>
                    <a:gd name="T80" fmla="*/ 4 w 1004"/>
                    <a:gd name="T81" fmla="*/ 227 h 3952"/>
                    <a:gd name="T82" fmla="*/ 4 w 1004"/>
                    <a:gd name="T83" fmla="*/ 3952 h 3952"/>
                    <a:gd name="T84" fmla="*/ 0 w 1004"/>
                    <a:gd name="T85" fmla="*/ 3952 h 3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3952">
                      <a:moveTo>
                        <a:pt x="0" y="3952"/>
                      </a:moveTo>
                      <a:lnTo>
                        <a:pt x="91" y="3952"/>
                      </a:lnTo>
                      <a:lnTo>
                        <a:pt x="91" y="292"/>
                      </a:lnTo>
                      <a:lnTo>
                        <a:pt x="91" y="269"/>
                      </a:lnTo>
                      <a:lnTo>
                        <a:pt x="91" y="243"/>
                      </a:lnTo>
                      <a:lnTo>
                        <a:pt x="91" y="217"/>
                      </a:lnTo>
                      <a:lnTo>
                        <a:pt x="94" y="194"/>
                      </a:lnTo>
                      <a:lnTo>
                        <a:pt x="98" y="175"/>
                      </a:lnTo>
                      <a:lnTo>
                        <a:pt x="101" y="159"/>
                      </a:lnTo>
                      <a:lnTo>
                        <a:pt x="108" y="149"/>
                      </a:lnTo>
                      <a:lnTo>
                        <a:pt x="115" y="136"/>
                      </a:lnTo>
                      <a:lnTo>
                        <a:pt x="122" y="123"/>
                      </a:lnTo>
                      <a:lnTo>
                        <a:pt x="132" y="113"/>
                      </a:lnTo>
                      <a:lnTo>
                        <a:pt x="143" y="104"/>
                      </a:lnTo>
                      <a:lnTo>
                        <a:pt x="153" y="97"/>
                      </a:lnTo>
                      <a:lnTo>
                        <a:pt x="167" y="91"/>
                      </a:lnTo>
                      <a:lnTo>
                        <a:pt x="178" y="84"/>
                      </a:lnTo>
                      <a:lnTo>
                        <a:pt x="191" y="81"/>
                      </a:lnTo>
                      <a:lnTo>
                        <a:pt x="202" y="81"/>
                      </a:lnTo>
                      <a:lnTo>
                        <a:pt x="219" y="78"/>
                      </a:lnTo>
                      <a:lnTo>
                        <a:pt x="233" y="78"/>
                      </a:lnTo>
                      <a:lnTo>
                        <a:pt x="247" y="75"/>
                      </a:lnTo>
                      <a:lnTo>
                        <a:pt x="261" y="75"/>
                      </a:lnTo>
                      <a:lnTo>
                        <a:pt x="282" y="75"/>
                      </a:lnTo>
                      <a:lnTo>
                        <a:pt x="844" y="75"/>
                      </a:lnTo>
                      <a:lnTo>
                        <a:pt x="855" y="75"/>
                      </a:lnTo>
                      <a:lnTo>
                        <a:pt x="869" y="75"/>
                      </a:lnTo>
                      <a:lnTo>
                        <a:pt x="879" y="78"/>
                      </a:lnTo>
                      <a:lnTo>
                        <a:pt x="886" y="81"/>
                      </a:lnTo>
                      <a:lnTo>
                        <a:pt x="890" y="88"/>
                      </a:lnTo>
                      <a:lnTo>
                        <a:pt x="893" y="91"/>
                      </a:lnTo>
                      <a:lnTo>
                        <a:pt x="893" y="100"/>
                      </a:lnTo>
                      <a:lnTo>
                        <a:pt x="921" y="100"/>
                      </a:lnTo>
                      <a:lnTo>
                        <a:pt x="952" y="97"/>
                      </a:lnTo>
                      <a:lnTo>
                        <a:pt x="976" y="97"/>
                      </a:lnTo>
                      <a:lnTo>
                        <a:pt x="1004" y="100"/>
                      </a:lnTo>
                      <a:lnTo>
                        <a:pt x="1004" y="55"/>
                      </a:lnTo>
                      <a:lnTo>
                        <a:pt x="1004" y="49"/>
                      </a:lnTo>
                      <a:lnTo>
                        <a:pt x="1004" y="42"/>
                      </a:lnTo>
                      <a:lnTo>
                        <a:pt x="1004" y="36"/>
                      </a:lnTo>
                      <a:lnTo>
                        <a:pt x="1001" y="29"/>
                      </a:lnTo>
                      <a:lnTo>
                        <a:pt x="1001" y="26"/>
                      </a:lnTo>
                      <a:lnTo>
                        <a:pt x="997" y="20"/>
                      </a:lnTo>
                      <a:lnTo>
                        <a:pt x="994" y="13"/>
                      </a:lnTo>
                      <a:lnTo>
                        <a:pt x="990" y="10"/>
                      </a:lnTo>
                      <a:lnTo>
                        <a:pt x="983" y="7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6" y="0"/>
                      </a:lnTo>
                      <a:lnTo>
                        <a:pt x="959" y="0"/>
                      </a:lnTo>
                      <a:lnTo>
                        <a:pt x="949" y="0"/>
                      </a:lnTo>
                      <a:lnTo>
                        <a:pt x="931" y="0"/>
                      </a:lnTo>
                      <a:lnTo>
                        <a:pt x="296" y="0"/>
                      </a:lnTo>
                      <a:lnTo>
                        <a:pt x="275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19" y="3"/>
                      </a:lnTo>
                      <a:lnTo>
                        <a:pt x="202" y="3"/>
                      </a:lnTo>
                      <a:lnTo>
                        <a:pt x="188" y="7"/>
                      </a:lnTo>
                      <a:lnTo>
                        <a:pt x="174" y="7"/>
                      </a:lnTo>
                      <a:lnTo>
                        <a:pt x="157" y="10"/>
                      </a:lnTo>
                      <a:lnTo>
                        <a:pt x="143" y="13"/>
                      </a:lnTo>
                      <a:lnTo>
                        <a:pt x="129" y="20"/>
                      </a:lnTo>
                      <a:lnTo>
                        <a:pt x="115" y="26"/>
                      </a:lnTo>
                      <a:lnTo>
                        <a:pt x="105" y="32"/>
                      </a:lnTo>
                      <a:lnTo>
                        <a:pt x="94" y="39"/>
                      </a:lnTo>
                      <a:lnTo>
                        <a:pt x="84" y="45"/>
                      </a:lnTo>
                      <a:lnTo>
                        <a:pt x="73" y="52"/>
                      </a:lnTo>
                      <a:lnTo>
                        <a:pt x="63" y="58"/>
                      </a:lnTo>
                      <a:lnTo>
                        <a:pt x="56" y="65"/>
                      </a:lnTo>
                      <a:lnTo>
                        <a:pt x="49" y="75"/>
                      </a:lnTo>
                      <a:lnTo>
                        <a:pt x="42" y="84"/>
                      </a:lnTo>
                      <a:lnTo>
                        <a:pt x="35" y="94"/>
                      </a:lnTo>
                      <a:lnTo>
                        <a:pt x="32" y="104"/>
                      </a:lnTo>
                      <a:lnTo>
                        <a:pt x="25" y="113"/>
                      </a:lnTo>
                      <a:lnTo>
                        <a:pt x="21" y="126"/>
                      </a:lnTo>
                      <a:lnTo>
                        <a:pt x="18" y="139"/>
                      </a:lnTo>
                      <a:lnTo>
                        <a:pt x="14" y="152"/>
                      </a:lnTo>
                      <a:lnTo>
                        <a:pt x="11" y="165"/>
                      </a:lnTo>
                      <a:lnTo>
                        <a:pt x="7" y="181"/>
                      </a:lnTo>
                      <a:lnTo>
                        <a:pt x="4" y="201"/>
                      </a:lnTo>
                      <a:lnTo>
                        <a:pt x="4" y="227"/>
                      </a:lnTo>
                      <a:lnTo>
                        <a:pt x="4" y="262"/>
                      </a:lnTo>
                      <a:lnTo>
                        <a:pt x="4" y="3952"/>
                      </a:lnTo>
                      <a:lnTo>
                        <a:pt x="4" y="3952"/>
                      </a:lnTo>
                      <a:lnTo>
                        <a:pt x="0" y="39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7" name="Freeform 321"/>
                <p:cNvSpPr>
                  <a:spLocks/>
                </p:cNvSpPr>
                <p:nvPr/>
              </p:nvSpPr>
              <p:spPr bwMode="auto">
                <a:xfrm>
                  <a:off x="6456635" y="4061540"/>
                  <a:ext cx="59019" cy="8948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8" name="Freeform 322"/>
                <p:cNvSpPr>
                  <a:spLocks/>
                </p:cNvSpPr>
                <p:nvPr/>
              </p:nvSpPr>
              <p:spPr bwMode="auto">
                <a:xfrm>
                  <a:off x="6456635" y="4128506"/>
                  <a:ext cx="59019" cy="8371"/>
                </a:xfrm>
                <a:custGeom>
                  <a:avLst/>
                  <a:gdLst>
                    <a:gd name="T0" fmla="*/ 0 w 215"/>
                    <a:gd name="T1" fmla="*/ 0 h 59"/>
                    <a:gd name="T2" fmla="*/ 215 w 215"/>
                    <a:gd name="T3" fmla="*/ 0 h 59"/>
                    <a:gd name="T4" fmla="*/ 215 w 215"/>
                    <a:gd name="T5" fmla="*/ 59 h 59"/>
                    <a:gd name="T6" fmla="*/ 0 w 215"/>
                    <a:gd name="T7" fmla="*/ 59 h 59"/>
                    <a:gd name="T8" fmla="*/ 0 w 215"/>
                    <a:gd name="T9" fmla="*/ 0 h 59"/>
                    <a:gd name="T10" fmla="*/ 0 w 215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9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9" name="Freeform 323"/>
                <p:cNvSpPr>
                  <a:spLocks/>
                </p:cNvSpPr>
                <p:nvPr/>
              </p:nvSpPr>
              <p:spPr bwMode="auto">
                <a:xfrm>
                  <a:off x="6456635" y="4070488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2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5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0" name="Freeform 324"/>
                <p:cNvSpPr>
                  <a:spLocks/>
                </p:cNvSpPr>
                <p:nvPr/>
              </p:nvSpPr>
              <p:spPr bwMode="auto">
                <a:xfrm>
                  <a:off x="6456635" y="4194896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1" name="Freeform 325"/>
                <p:cNvSpPr>
                  <a:spLocks/>
                </p:cNvSpPr>
                <p:nvPr/>
              </p:nvSpPr>
              <p:spPr bwMode="auto">
                <a:xfrm>
                  <a:off x="6456635" y="4136877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5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5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2" name="Freeform 326"/>
                <p:cNvSpPr>
                  <a:spLocks/>
                </p:cNvSpPr>
                <p:nvPr/>
              </p:nvSpPr>
              <p:spPr bwMode="auto">
                <a:xfrm>
                  <a:off x="6456635" y="4261285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3" name="Freeform 327"/>
                <p:cNvSpPr>
                  <a:spLocks/>
                </p:cNvSpPr>
                <p:nvPr/>
              </p:nvSpPr>
              <p:spPr bwMode="auto">
                <a:xfrm>
                  <a:off x="6456635" y="4203267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4" name="Freeform 328"/>
                <p:cNvSpPr>
                  <a:spLocks/>
                </p:cNvSpPr>
                <p:nvPr/>
              </p:nvSpPr>
              <p:spPr bwMode="auto">
                <a:xfrm>
                  <a:off x="6456635" y="4327675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5" name="Freeform 329"/>
                <p:cNvSpPr>
                  <a:spLocks/>
                </p:cNvSpPr>
                <p:nvPr/>
              </p:nvSpPr>
              <p:spPr bwMode="auto">
                <a:xfrm>
                  <a:off x="6456635" y="4269656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6" name="Freeform 330"/>
                <p:cNvSpPr>
                  <a:spLocks/>
                </p:cNvSpPr>
                <p:nvPr/>
              </p:nvSpPr>
              <p:spPr bwMode="auto">
                <a:xfrm>
                  <a:off x="6456635" y="4394064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7" name="Freeform 331"/>
                <p:cNvSpPr>
                  <a:spLocks/>
                </p:cNvSpPr>
                <p:nvPr/>
              </p:nvSpPr>
              <p:spPr bwMode="auto">
                <a:xfrm>
                  <a:off x="6456635" y="4336046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8" name="Freeform 332"/>
                <p:cNvSpPr>
                  <a:spLocks/>
                </p:cNvSpPr>
                <p:nvPr/>
              </p:nvSpPr>
              <p:spPr bwMode="auto">
                <a:xfrm>
                  <a:off x="6456635" y="4460454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99" name="Freeform 333"/>
                <p:cNvSpPr>
                  <a:spLocks/>
                </p:cNvSpPr>
                <p:nvPr/>
              </p:nvSpPr>
              <p:spPr bwMode="auto">
                <a:xfrm>
                  <a:off x="6456635" y="4402435"/>
                  <a:ext cx="59019" cy="58307"/>
                </a:xfrm>
                <a:custGeom>
                  <a:avLst/>
                  <a:gdLst>
                    <a:gd name="T0" fmla="*/ 0 w 215"/>
                    <a:gd name="T1" fmla="*/ 0 h 405"/>
                    <a:gd name="T2" fmla="*/ 17 w 215"/>
                    <a:gd name="T3" fmla="*/ 3 h 405"/>
                    <a:gd name="T4" fmla="*/ 107 w 215"/>
                    <a:gd name="T5" fmla="*/ 165 h 405"/>
                    <a:gd name="T6" fmla="*/ 198 w 215"/>
                    <a:gd name="T7" fmla="*/ 3 h 405"/>
                    <a:gd name="T8" fmla="*/ 215 w 215"/>
                    <a:gd name="T9" fmla="*/ 3 h 405"/>
                    <a:gd name="T10" fmla="*/ 215 w 215"/>
                    <a:gd name="T11" fmla="*/ 39 h 405"/>
                    <a:gd name="T12" fmla="*/ 125 w 215"/>
                    <a:gd name="T13" fmla="*/ 197 h 405"/>
                    <a:gd name="T14" fmla="*/ 215 w 215"/>
                    <a:gd name="T15" fmla="*/ 366 h 405"/>
                    <a:gd name="T16" fmla="*/ 215 w 215"/>
                    <a:gd name="T17" fmla="*/ 405 h 405"/>
                    <a:gd name="T18" fmla="*/ 198 w 215"/>
                    <a:gd name="T19" fmla="*/ 405 h 405"/>
                    <a:gd name="T20" fmla="*/ 107 w 215"/>
                    <a:gd name="T21" fmla="*/ 236 h 405"/>
                    <a:gd name="T22" fmla="*/ 21 w 215"/>
                    <a:gd name="T23" fmla="*/ 405 h 405"/>
                    <a:gd name="T24" fmla="*/ 0 w 215"/>
                    <a:gd name="T25" fmla="*/ 405 h 405"/>
                    <a:gd name="T26" fmla="*/ 0 w 215"/>
                    <a:gd name="T27" fmla="*/ 369 h 405"/>
                    <a:gd name="T28" fmla="*/ 87 w 215"/>
                    <a:gd name="T29" fmla="*/ 197 h 405"/>
                    <a:gd name="T30" fmla="*/ 0 w 215"/>
                    <a:gd name="T31" fmla="*/ 42 h 405"/>
                    <a:gd name="T32" fmla="*/ 0 w 215"/>
                    <a:gd name="T33" fmla="*/ 3 h 405"/>
                    <a:gd name="T34" fmla="*/ 0 w 215"/>
                    <a:gd name="T35" fmla="*/ 3 h 405"/>
                    <a:gd name="T36" fmla="*/ 0 w 215"/>
                    <a:gd name="T37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5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5"/>
                      </a:lnTo>
                      <a:lnTo>
                        <a:pt x="198" y="405"/>
                      </a:lnTo>
                      <a:lnTo>
                        <a:pt x="107" y="236"/>
                      </a:lnTo>
                      <a:lnTo>
                        <a:pt x="21" y="405"/>
                      </a:lnTo>
                      <a:lnTo>
                        <a:pt x="0" y="405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0" name="Freeform 334"/>
                <p:cNvSpPr>
                  <a:spLocks/>
                </p:cNvSpPr>
                <p:nvPr/>
              </p:nvSpPr>
              <p:spPr bwMode="auto">
                <a:xfrm>
                  <a:off x="6456635" y="4527132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1" name="Freeform 335"/>
                <p:cNvSpPr>
                  <a:spLocks/>
                </p:cNvSpPr>
                <p:nvPr/>
              </p:nvSpPr>
              <p:spPr bwMode="auto">
                <a:xfrm>
                  <a:off x="6456635" y="4527132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2" name="Freeform 336"/>
                <p:cNvSpPr>
                  <a:spLocks/>
                </p:cNvSpPr>
                <p:nvPr/>
              </p:nvSpPr>
              <p:spPr bwMode="auto">
                <a:xfrm>
                  <a:off x="6456635" y="446911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6 h 402"/>
                    <a:gd name="T12" fmla="*/ 125 w 215"/>
                    <a:gd name="T13" fmla="*/ 194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21 w 215"/>
                    <a:gd name="T23" fmla="*/ 402 h 402"/>
                    <a:gd name="T24" fmla="*/ 0 w 215"/>
                    <a:gd name="T25" fmla="*/ 402 h 402"/>
                    <a:gd name="T26" fmla="*/ 0 w 215"/>
                    <a:gd name="T27" fmla="*/ 366 h 402"/>
                    <a:gd name="T28" fmla="*/ 87 w 215"/>
                    <a:gd name="T29" fmla="*/ 194 h 402"/>
                    <a:gd name="T30" fmla="*/ 0 w 215"/>
                    <a:gd name="T31" fmla="*/ 39 h 402"/>
                    <a:gd name="T32" fmla="*/ 0 w 215"/>
                    <a:gd name="T33" fmla="*/ 0 h 402"/>
                    <a:gd name="T34" fmla="*/ 0 w 215"/>
                    <a:gd name="T35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6"/>
                      </a:lnTo>
                      <a:lnTo>
                        <a:pt x="125" y="194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21" y="402"/>
                      </a:lnTo>
                      <a:lnTo>
                        <a:pt x="0" y="402"/>
                      </a:lnTo>
                      <a:lnTo>
                        <a:pt x="0" y="366"/>
                      </a:lnTo>
                      <a:lnTo>
                        <a:pt x="87" y="194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3" name="Freeform 337"/>
                <p:cNvSpPr>
                  <a:spLocks/>
                </p:cNvSpPr>
                <p:nvPr/>
              </p:nvSpPr>
              <p:spPr bwMode="auto">
                <a:xfrm>
                  <a:off x="6505271" y="4593521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  <a:gd name="T10" fmla="*/ 0 w 38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4" name="Freeform 338"/>
                <p:cNvSpPr>
                  <a:spLocks/>
                </p:cNvSpPr>
                <p:nvPr/>
              </p:nvSpPr>
              <p:spPr bwMode="auto">
                <a:xfrm>
                  <a:off x="6505271" y="4593521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5" name="Freeform 339"/>
                <p:cNvSpPr>
                  <a:spLocks/>
                </p:cNvSpPr>
                <p:nvPr/>
              </p:nvSpPr>
              <p:spPr bwMode="auto">
                <a:xfrm>
                  <a:off x="6456635" y="453550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6" name="Freeform 340"/>
                <p:cNvSpPr>
                  <a:spLocks/>
                </p:cNvSpPr>
                <p:nvPr/>
              </p:nvSpPr>
              <p:spPr bwMode="auto">
                <a:xfrm>
                  <a:off x="6456635" y="4535503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7" name="Freeform 341"/>
                <p:cNvSpPr>
                  <a:spLocks/>
                </p:cNvSpPr>
                <p:nvPr/>
              </p:nvSpPr>
              <p:spPr bwMode="auto">
                <a:xfrm>
                  <a:off x="6295973" y="4551956"/>
                  <a:ext cx="219681" cy="83708"/>
                </a:xfrm>
                <a:custGeom>
                  <a:avLst/>
                  <a:gdLst>
                    <a:gd name="T0" fmla="*/ 0 w 802"/>
                    <a:gd name="T1" fmla="*/ 580 h 580"/>
                    <a:gd name="T2" fmla="*/ 802 w 802"/>
                    <a:gd name="T3" fmla="*/ 580 h 580"/>
                    <a:gd name="T4" fmla="*/ 802 w 802"/>
                    <a:gd name="T5" fmla="*/ 363 h 580"/>
                    <a:gd name="T6" fmla="*/ 580 w 802"/>
                    <a:gd name="T7" fmla="*/ 0 h 580"/>
                    <a:gd name="T8" fmla="*/ 257 w 802"/>
                    <a:gd name="T9" fmla="*/ 0 h 580"/>
                    <a:gd name="T10" fmla="*/ 0 w 802"/>
                    <a:gd name="T11" fmla="*/ 363 h 580"/>
                    <a:gd name="T12" fmla="*/ 0 w 802"/>
                    <a:gd name="T13" fmla="*/ 580 h 580"/>
                    <a:gd name="T14" fmla="*/ 0 w 802"/>
                    <a:gd name="T15" fmla="*/ 580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580">
                      <a:moveTo>
                        <a:pt x="0" y="580"/>
                      </a:moveTo>
                      <a:lnTo>
                        <a:pt x="802" y="580"/>
                      </a:lnTo>
                      <a:lnTo>
                        <a:pt x="802" y="363"/>
                      </a:lnTo>
                      <a:lnTo>
                        <a:pt x="580" y="0"/>
                      </a:lnTo>
                      <a:lnTo>
                        <a:pt x="257" y="0"/>
                      </a:lnTo>
                      <a:lnTo>
                        <a:pt x="0" y="363"/>
                      </a:lnTo>
                      <a:lnTo>
                        <a:pt x="0" y="58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08" name="Freeform 342"/>
                <p:cNvSpPr>
                  <a:spLocks/>
                </p:cNvSpPr>
                <p:nvPr/>
              </p:nvSpPr>
              <p:spPr bwMode="auto">
                <a:xfrm>
                  <a:off x="6515654" y="3995727"/>
                  <a:ext cx="357938" cy="639937"/>
                </a:xfrm>
                <a:custGeom>
                  <a:avLst/>
                  <a:gdLst>
                    <a:gd name="T0" fmla="*/ 0 w 896"/>
                    <a:gd name="T1" fmla="*/ 4435 h 4435"/>
                    <a:gd name="T2" fmla="*/ 896 w 896"/>
                    <a:gd name="T3" fmla="*/ 4435 h 4435"/>
                    <a:gd name="T4" fmla="*/ 896 w 896"/>
                    <a:gd name="T5" fmla="*/ 201 h 4435"/>
                    <a:gd name="T6" fmla="*/ 889 w 896"/>
                    <a:gd name="T7" fmla="*/ 175 h 4435"/>
                    <a:gd name="T8" fmla="*/ 882 w 896"/>
                    <a:gd name="T9" fmla="*/ 153 h 4435"/>
                    <a:gd name="T10" fmla="*/ 868 w 896"/>
                    <a:gd name="T11" fmla="*/ 133 h 4435"/>
                    <a:gd name="T12" fmla="*/ 854 w 896"/>
                    <a:gd name="T13" fmla="*/ 114 h 4435"/>
                    <a:gd name="T14" fmla="*/ 830 w 896"/>
                    <a:gd name="T15" fmla="*/ 94 h 4435"/>
                    <a:gd name="T16" fmla="*/ 809 w 896"/>
                    <a:gd name="T17" fmla="*/ 78 h 4435"/>
                    <a:gd name="T18" fmla="*/ 781 w 896"/>
                    <a:gd name="T19" fmla="*/ 65 h 4435"/>
                    <a:gd name="T20" fmla="*/ 753 w 896"/>
                    <a:gd name="T21" fmla="*/ 49 h 4435"/>
                    <a:gd name="T22" fmla="*/ 719 w 896"/>
                    <a:gd name="T23" fmla="*/ 39 h 4435"/>
                    <a:gd name="T24" fmla="*/ 687 w 896"/>
                    <a:gd name="T25" fmla="*/ 30 h 4435"/>
                    <a:gd name="T26" fmla="*/ 649 w 896"/>
                    <a:gd name="T27" fmla="*/ 20 h 4435"/>
                    <a:gd name="T28" fmla="*/ 611 w 896"/>
                    <a:gd name="T29" fmla="*/ 13 h 4435"/>
                    <a:gd name="T30" fmla="*/ 569 w 896"/>
                    <a:gd name="T31" fmla="*/ 7 h 4435"/>
                    <a:gd name="T32" fmla="*/ 531 w 896"/>
                    <a:gd name="T33" fmla="*/ 4 h 4435"/>
                    <a:gd name="T34" fmla="*/ 489 w 896"/>
                    <a:gd name="T35" fmla="*/ 0 h 4435"/>
                    <a:gd name="T36" fmla="*/ 448 w 896"/>
                    <a:gd name="T37" fmla="*/ 0 h 4435"/>
                    <a:gd name="T38" fmla="*/ 406 w 896"/>
                    <a:gd name="T39" fmla="*/ 0 h 4435"/>
                    <a:gd name="T40" fmla="*/ 364 w 896"/>
                    <a:gd name="T41" fmla="*/ 4 h 4435"/>
                    <a:gd name="T42" fmla="*/ 323 w 896"/>
                    <a:gd name="T43" fmla="*/ 7 h 4435"/>
                    <a:gd name="T44" fmla="*/ 284 w 896"/>
                    <a:gd name="T45" fmla="*/ 13 h 4435"/>
                    <a:gd name="T46" fmla="*/ 243 w 896"/>
                    <a:gd name="T47" fmla="*/ 20 h 4435"/>
                    <a:gd name="T48" fmla="*/ 208 w 896"/>
                    <a:gd name="T49" fmla="*/ 30 h 4435"/>
                    <a:gd name="T50" fmla="*/ 173 w 896"/>
                    <a:gd name="T51" fmla="*/ 39 h 4435"/>
                    <a:gd name="T52" fmla="*/ 139 w 896"/>
                    <a:gd name="T53" fmla="*/ 49 h 4435"/>
                    <a:gd name="T54" fmla="*/ 111 w 896"/>
                    <a:gd name="T55" fmla="*/ 65 h 4435"/>
                    <a:gd name="T56" fmla="*/ 83 w 896"/>
                    <a:gd name="T57" fmla="*/ 78 h 4435"/>
                    <a:gd name="T58" fmla="*/ 59 w 896"/>
                    <a:gd name="T59" fmla="*/ 94 h 4435"/>
                    <a:gd name="T60" fmla="*/ 41 w 896"/>
                    <a:gd name="T61" fmla="*/ 111 h 4435"/>
                    <a:gd name="T62" fmla="*/ 24 w 896"/>
                    <a:gd name="T63" fmla="*/ 133 h 4435"/>
                    <a:gd name="T64" fmla="*/ 10 w 896"/>
                    <a:gd name="T65" fmla="*/ 153 h 4435"/>
                    <a:gd name="T66" fmla="*/ 3 w 896"/>
                    <a:gd name="T67" fmla="*/ 175 h 4435"/>
                    <a:gd name="T68" fmla="*/ 0 w 896"/>
                    <a:gd name="T69" fmla="*/ 201 h 4435"/>
                    <a:gd name="T70" fmla="*/ 0 w 896"/>
                    <a:gd name="T71" fmla="*/ 4435 h 4435"/>
                    <a:gd name="T72" fmla="*/ 0 w 896"/>
                    <a:gd name="T73" fmla="*/ 4435 h 4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6" h="4435">
                      <a:moveTo>
                        <a:pt x="0" y="4435"/>
                      </a:moveTo>
                      <a:lnTo>
                        <a:pt x="896" y="4435"/>
                      </a:lnTo>
                      <a:lnTo>
                        <a:pt x="896" y="201"/>
                      </a:lnTo>
                      <a:lnTo>
                        <a:pt x="889" y="175"/>
                      </a:lnTo>
                      <a:lnTo>
                        <a:pt x="882" y="153"/>
                      </a:lnTo>
                      <a:lnTo>
                        <a:pt x="868" y="133"/>
                      </a:lnTo>
                      <a:lnTo>
                        <a:pt x="854" y="114"/>
                      </a:lnTo>
                      <a:lnTo>
                        <a:pt x="830" y="94"/>
                      </a:lnTo>
                      <a:lnTo>
                        <a:pt x="809" y="78"/>
                      </a:lnTo>
                      <a:lnTo>
                        <a:pt x="781" y="65"/>
                      </a:lnTo>
                      <a:lnTo>
                        <a:pt x="753" y="49"/>
                      </a:lnTo>
                      <a:lnTo>
                        <a:pt x="719" y="39"/>
                      </a:lnTo>
                      <a:lnTo>
                        <a:pt x="687" y="30"/>
                      </a:lnTo>
                      <a:lnTo>
                        <a:pt x="649" y="20"/>
                      </a:lnTo>
                      <a:lnTo>
                        <a:pt x="611" y="13"/>
                      </a:lnTo>
                      <a:lnTo>
                        <a:pt x="569" y="7"/>
                      </a:lnTo>
                      <a:lnTo>
                        <a:pt x="531" y="4"/>
                      </a:lnTo>
                      <a:lnTo>
                        <a:pt x="489" y="0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364" y="4"/>
                      </a:lnTo>
                      <a:lnTo>
                        <a:pt x="323" y="7"/>
                      </a:lnTo>
                      <a:lnTo>
                        <a:pt x="284" y="13"/>
                      </a:lnTo>
                      <a:lnTo>
                        <a:pt x="243" y="20"/>
                      </a:lnTo>
                      <a:lnTo>
                        <a:pt x="208" y="30"/>
                      </a:lnTo>
                      <a:lnTo>
                        <a:pt x="173" y="39"/>
                      </a:lnTo>
                      <a:lnTo>
                        <a:pt x="139" y="49"/>
                      </a:lnTo>
                      <a:lnTo>
                        <a:pt x="111" y="65"/>
                      </a:lnTo>
                      <a:lnTo>
                        <a:pt x="83" y="78"/>
                      </a:lnTo>
                      <a:lnTo>
                        <a:pt x="59" y="94"/>
                      </a:lnTo>
                      <a:lnTo>
                        <a:pt x="41" y="111"/>
                      </a:lnTo>
                      <a:lnTo>
                        <a:pt x="24" y="133"/>
                      </a:lnTo>
                      <a:lnTo>
                        <a:pt x="10" y="153"/>
                      </a:lnTo>
                      <a:lnTo>
                        <a:pt x="3" y="175"/>
                      </a:lnTo>
                      <a:lnTo>
                        <a:pt x="0" y="201"/>
                      </a:lnTo>
                      <a:lnTo>
                        <a:pt x="0" y="4435"/>
                      </a:lnTo>
                      <a:lnTo>
                        <a:pt x="0" y="44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grpSp>
            <p:nvGrpSpPr>
              <p:cNvPr id="161" name="Группа 160"/>
              <p:cNvGrpSpPr/>
              <p:nvPr/>
            </p:nvGrpSpPr>
            <p:grpSpPr>
              <a:xfrm>
                <a:off x="6021604" y="3982131"/>
                <a:ext cx="577619" cy="654369"/>
                <a:chOff x="6021604" y="3982131"/>
                <a:chExt cx="577619" cy="654369"/>
              </a:xfrm>
            </p:grpSpPr>
            <p:sp>
              <p:nvSpPr>
                <p:cNvPr id="162" name="Freeform 344"/>
                <p:cNvSpPr>
                  <a:spLocks/>
                </p:cNvSpPr>
                <p:nvPr/>
              </p:nvSpPr>
              <p:spPr bwMode="auto">
                <a:xfrm>
                  <a:off x="6157675" y="3982131"/>
                  <a:ext cx="274328" cy="570372"/>
                </a:xfrm>
                <a:custGeom>
                  <a:avLst/>
                  <a:gdLst>
                    <a:gd name="T0" fmla="*/ 91 w 1004"/>
                    <a:gd name="T1" fmla="*/ 3952 h 3952"/>
                    <a:gd name="T2" fmla="*/ 91 w 1004"/>
                    <a:gd name="T3" fmla="*/ 269 h 3952"/>
                    <a:gd name="T4" fmla="*/ 91 w 1004"/>
                    <a:gd name="T5" fmla="*/ 217 h 3952"/>
                    <a:gd name="T6" fmla="*/ 98 w 1004"/>
                    <a:gd name="T7" fmla="*/ 175 h 3952"/>
                    <a:gd name="T8" fmla="*/ 108 w 1004"/>
                    <a:gd name="T9" fmla="*/ 149 h 3952"/>
                    <a:gd name="T10" fmla="*/ 122 w 1004"/>
                    <a:gd name="T11" fmla="*/ 123 h 3952"/>
                    <a:gd name="T12" fmla="*/ 143 w 1004"/>
                    <a:gd name="T13" fmla="*/ 104 h 3952"/>
                    <a:gd name="T14" fmla="*/ 167 w 1004"/>
                    <a:gd name="T15" fmla="*/ 91 h 3952"/>
                    <a:gd name="T16" fmla="*/ 191 w 1004"/>
                    <a:gd name="T17" fmla="*/ 81 h 3952"/>
                    <a:gd name="T18" fmla="*/ 219 w 1004"/>
                    <a:gd name="T19" fmla="*/ 78 h 3952"/>
                    <a:gd name="T20" fmla="*/ 247 w 1004"/>
                    <a:gd name="T21" fmla="*/ 75 h 3952"/>
                    <a:gd name="T22" fmla="*/ 282 w 1004"/>
                    <a:gd name="T23" fmla="*/ 75 h 3952"/>
                    <a:gd name="T24" fmla="*/ 855 w 1004"/>
                    <a:gd name="T25" fmla="*/ 75 h 3952"/>
                    <a:gd name="T26" fmla="*/ 879 w 1004"/>
                    <a:gd name="T27" fmla="*/ 78 h 3952"/>
                    <a:gd name="T28" fmla="*/ 890 w 1004"/>
                    <a:gd name="T29" fmla="*/ 88 h 3952"/>
                    <a:gd name="T30" fmla="*/ 893 w 1004"/>
                    <a:gd name="T31" fmla="*/ 100 h 3952"/>
                    <a:gd name="T32" fmla="*/ 952 w 1004"/>
                    <a:gd name="T33" fmla="*/ 97 h 3952"/>
                    <a:gd name="T34" fmla="*/ 1004 w 1004"/>
                    <a:gd name="T35" fmla="*/ 100 h 3952"/>
                    <a:gd name="T36" fmla="*/ 1004 w 1004"/>
                    <a:gd name="T37" fmla="*/ 49 h 3952"/>
                    <a:gd name="T38" fmla="*/ 1004 w 1004"/>
                    <a:gd name="T39" fmla="*/ 36 h 3952"/>
                    <a:gd name="T40" fmla="*/ 1001 w 1004"/>
                    <a:gd name="T41" fmla="*/ 26 h 3952"/>
                    <a:gd name="T42" fmla="*/ 994 w 1004"/>
                    <a:gd name="T43" fmla="*/ 13 h 3952"/>
                    <a:gd name="T44" fmla="*/ 983 w 1004"/>
                    <a:gd name="T45" fmla="*/ 7 h 3952"/>
                    <a:gd name="T46" fmla="*/ 973 w 1004"/>
                    <a:gd name="T47" fmla="*/ 3 h 3952"/>
                    <a:gd name="T48" fmla="*/ 959 w 1004"/>
                    <a:gd name="T49" fmla="*/ 0 h 3952"/>
                    <a:gd name="T50" fmla="*/ 931 w 1004"/>
                    <a:gd name="T51" fmla="*/ 0 h 3952"/>
                    <a:gd name="T52" fmla="*/ 275 w 1004"/>
                    <a:gd name="T53" fmla="*/ 0 h 3952"/>
                    <a:gd name="T54" fmla="*/ 240 w 1004"/>
                    <a:gd name="T55" fmla="*/ 0 h 3952"/>
                    <a:gd name="T56" fmla="*/ 202 w 1004"/>
                    <a:gd name="T57" fmla="*/ 3 h 3952"/>
                    <a:gd name="T58" fmla="*/ 174 w 1004"/>
                    <a:gd name="T59" fmla="*/ 7 h 3952"/>
                    <a:gd name="T60" fmla="*/ 143 w 1004"/>
                    <a:gd name="T61" fmla="*/ 13 h 3952"/>
                    <a:gd name="T62" fmla="*/ 115 w 1004"/>
                    <a:gd name="T63" fmla="*/ 26 h 3952"/>
                    <a:gd name="T64" fmla="*/ 94 w 1004"/>
                    <a:gd name="T65" fmla="*/ 39 h 3952"/>
                    <a:gd name="T66" fmla="*/ 73 w 1004"/>
                    <a:gd name="T67" fmla="*/ 52 h 3952"/>
                    <a:gd name="T68" fmla="*/ 56 w 1004"/>
                    <a:gd name="T69" fmla="*/ 65 h 3952"/>
                    <a:gd name="T70" fmla="*/ 42 w 1004"/>
                    <a:gd name="T71" fmla="*/ 84 h 3952"/>
                    <a:gd name="T72" fmla="*/ 32 w 1004"/>
                    <a:gd name="T73" fmla="*/ 104 h 3952"/>
                    <a:gd name="T74" fmla="*/ 21 w 1004"/>
                    <a:gd name="T75" fmla="*/ 126 h 3952"/>
                    <a:gd name="T76" fmla="*/ 14 w 1004"/>
                    <a:gd name="T77" fmla="*/ 152 h 3952"/>
                    <a:gd name="T78" fmla="*/ 7 w 1004"/>
                    <a:gd name="T79" fmla="*/ 181 h 3952"/>
                    <a:gd name="T80" fmla="*/ 4 w 1004"/>
                    <a:gd name="T81" fmla="*/ 227 h 3952"/>
                    <a:gd name="T82" fmla="*/ 4 w 1004"/>
                    <a:gd name="T83" fmla="*/ 3952 h 3952"/>
                    <a:gd name="T84" fmla="*/ 0 w 1004"/>
                    <a:gd name="T85" fmla="*/ 3952 h 3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3952">
                      <a:moveTo>
                        <a:pt x="0" y="3952"/>
                      </a:moveTo>
                      <a:lnTo>
                        <a:pt x="91" y="3952"/>
                      </a:lnTo>
                      <a:lnTo>
                        <a:pt x="91" y="292"/>
                      </a:lnTo>
                      <a:lnTo>
                        <a:pt x="91" y="269"/>
                      </a:lnTo>
                      <a:lnTo>
                        <a:pt x="91" y="243"/>
                      </a:lnTo>
                      <a:lnTo>
                        <a:pt x="91" y="217"/>
                      </a:lnTo>
                      <a:lnTo>
                        <a:pt x="94" y="194"/>
                      </a:lnTo>
                      <a:lnTo>
                        <a:pt x="98" y="175"/>
                      </a:lnTo>
                      <a:lnTo>
                        <a:pt x="101" y="159"/>
                      </a:lnTo>
                      <a:lnTo>
                        <a:pt x="108" y="149"/>
                      </a:lnTo>
                      <a:lnTo>
                        <a:pt x="115" y="136"/>
                      </a:lnTo>
                      <a:lnTo>
                        <a:pt x="122" y="123"/>
                      </a:lnTo>
                      <a:lnTo>
                        <a:pt x="132" y="113"/>
                      </a:lnTo>
                      <a:lnTo>
                        <a:pt x="143" y="104"/>
                      </a:lnTo>
                      <a:lnTo>
                        <a:pt x="153" y="97"/>
                      </a:lnTo>
                      <a:lnTo>
                        <a:pt x="167" y="91"/>
                      </a:lnTo>
                      <a:lnTo>
                        <a:pt x="178" y="84"/>
                      </a:lnTo>
                      <a:lnTo>
                        <a:pt x="191" y="81"/>
                      </a:lnTo>
                      <a:lnTo>
                        <a:pt x="202" y="81"/>
                      </a:lnTo>
                      <a:lnTo>
                        <a:pt x="219" y="78"/>
                      </a:lnTo>
                      <a:lnTo>
                        <a:pt x="233" y="78"/>
                      </a:lnTo>
                      <a:lnTo>
                        <a:pt x="247" y="75"/>
                      </a:lnTo>
                      <a:lnTo>
                        <a:pt x="261" y="75"/>
                      </a:lnTo>
                      <a:lnTo>
                        <a:pt x="282" y="75"/>
                      </a:lnTo>
                      <a:lnTo>
                        <a:pt x="844" y="75"/>
                      </a:lnTo>
                      <a:lnTo>
                        <a:pt x="855" y="75"/>
                      </a:lnTo>
                      <a:lnTo>
                        <a:pt x="869" y="75"/>
                      </a:lnTo>
                      <a:lnTo>
                        <a:pt x="879" y="78"/>
                      </a:lnTo>
                      <a:lnTo>
                        <a:pt x="886" y="81"/>
                      </a:lnTo>
                      <a:lnTo>
                        <a:pt x="890" y="88"/>
                      </a:lnTo>
                      <a:lnTo>
                        <a:pt x="893" y="91"/>
                      </a:lnTo>
                      <a:lnTo>
                        <a:pt x="893" y="100"/>
                      </a:lnTo>
                      <a:lnTo>
                        <a:pt x="921" y="100"/>
                      </a:lnTo>
                      <a:lnTo>
                        <a:pt x="952" y="97"/>
                      </a:lnTo>
                      <a:lnTo>
                        <a:pt x="976" y="97"/>
                      </a:lnTo>
                      <a:lnTo>
                        <a:pt x="1004" y="100"/>
                      </a:lnTo>
                      <a:lnTo>
                        <a:pt x="1004" y="55"/>
                      </a:lnTo>
                      <a:lnTo>
                        <a:pt x="1004" y="49"/>
                      </a:lnTo>
                      <a:lnTo>
                        <a:pt x="1004" y="42"/>
                      </a:lnTo>
                      <a:lnTo>
                        <a:pt x="1004" y="36"/>
                      </a:lnTo>
                      <a:lnTo>
                        <a:pt x="1001" y="29"/>
                      </a:lnTo>
                      <a:lnTo>
                        <a:pt x="1001" y="26"/>
                      </a:lnTo>
                      <a:lnTo>
                        <a:pt x="997" y="20"/>
                      </a:lnTo>
                      <a:lnTo>
                        <a:pt x="994" y="13"/>
                      </a:lnTo>
                      <a:lnTo>
                        <a:pt x="990" y="10"/>
                      </a:lnTo>
                      <a:lnTo>
                        <a:pt x="983" y="7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6" y="0"/>
                      </a:lnTo>
                      <a:lnTo>
                        <a:pt x="959" y="0"/>
                      </a:lnTo>
                      <a:lnTo>
                        <a:pt x="949" y="0"/>
                      </a:lnTo>
                      <a:lnTo>
                        <a:pt x="931" y="0"/>
                      </a:lnTo>
                      <a:lnTo>
                        <a:pt x="296" y="0"/>
                      </a:lnTo>
                      <a:lnTo>
                        <a:pt x="275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19" y="3"/>
                      </a:lnTo>
                      <a:lnTo>
                        <a:pt x="202" y="3"/>
                      </a:lnTo>
                      <a:lnTo>
                        <a:pt x="188" y="7"/>
                      </a:lnTo>
                      <a:lnTo>
                        <a:pt x="174" y="7"/>
                      </a:lnTo>
                      <a:lnTo>
                        <a:pt x="157" y="10"/>
                      </a:lnTo>
                      <a:lnTo>
                        <a:pt x="143" y="13"/>
                      </a:lnTo>
                      <a:lnTo>
                        <a:pt x="129" y="20"/>
                      </a:lnTo>
                      <a:lnTo>
                        <a:pt x="115" y="26"/>
                      </a:lnTo>
                      <a:lnTo>
                        <a:pt x="105" y="32"/>
                      </a:lnTo>
                      <a:lnTo>
                        <a:pt x="94" y="39"/>
                      </a:lnTo>
                      <a:lnTo>
                        <a:pt x="84" y="45"/>
                      </a:lnTo>
                      <a:lnTo>
                        <a:pt x="73" y="52"/>
                      </a:lnTo>
                      <a:lnTo>
                        <a:pt x="63" y="58"/>
                      </a:lnTo>
                      <a:lnTo>
                        <a:pt x="56" y="65"/>
                      </a:lnTo>
                      <a:lnTo>
                        <a:pt x="49" y="75"/>
                      </a:lnTo>
                      <a:lnTo>
                        <a:pt x="42" y="84"/>
                      </a:lnTo>
                      <a:lnTo>
                        <a:pt x="35" y="94"/>
                      </a:lnTo>
                      <a:lnTo>
                        <a:pt x="32" y="104"/>
                      </a:lnTo>
                      <a:lnTo>
                        <a:pt x="25" y="113"/>
                      </a:lnTo>
                      <a:lnTo>
                        <a:pt x="21" y="126"/>
                      </a:lnTo>
                      <a:lnTo>
                        <a:pt x="18" y="139"/>
                      </a:lnTo>
                      <a:lnTo>
                        <a:pt x="14" y="152"/>
                      </a:lnTo>
                      <a:lnTo>
                        <a:pt x="11" y="165"/>
                      </a:lnTo>
                      <a:lnTo>
                        <a:pt x="7" y="181"/>
                      </a:lnTo>
                      <a:lnTo>
                        <a:pt x="4" y="201"/>
                      </a:lnTo>
                      <a:lnTo>
                        <a:pt x="4" y="227"/>
                      </a:lnTo>
                      <a:lnTo>
                        <a:pt x="4" y="262"/>
                      </a:lnTo>
                      <a:lnTo>
                        <a:pt x="4" y="3952"/>
                      </a:lnTo>
                      <a:lnTo>
                        <a:pt x="4" y="3952"/>
                      </a:lnTo>
                      <a:lnTo>
                        <a:pt x="0" y="39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3" name="Freeform 345"/>
                <p:cNvSpPr>
                  <a:spLocks/>
                </p:cNvSpPr>
                <p:nvPr/>
              </p:nvSpPr>
              <p:spPr bwMode="auto">
                <a:xfrm>
                  <a:off x="6182266" y="4062376"/>
                  <a:ext cx="59019" cy="8948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4" name="Freeform 346"/>
                <p:cNvSpPr>
                  <a:spLocks/>
                </p:cNvSpPr>
                <p:nvPr/>
              </p:nvSpPr>
              <p:spPr bwMode="auto">
                <a:xfrm>
                  <a:off x="6182266" y="4129342"/>
                  <a:ext cx="59019" cy="8371"/>
                </a:xfrm>
                <a:custGeom>
                  <a:avLst/>
                  <a:gdLst>
                    <a:gd name="T0" fmla="*/ 0 w 215"/>
                    <a:gd name="T1" fmla="*/ 0 h 59"/>
                    <a:gd name="T2" fmla="*/ 215 w 215"/>
                    <a:gd name="T3" fmla="*/ 0 h 59"/>
                    <a:gd name="T4" fmla="*/ 215 w 215"/>
                    <a:gd name="T5" fmla="*/ 59 h 59"/>
                    <a:gd name="T6" fmla="*/ 0 w 215"/>
                    <a:gd name="T7" fmla="*/ 59 h 59"/>
                    <a:gd name="T8" fmla="*/ 0 w 215"/>
                    <a:gd name="T9" fmla="*/ 0 h 59"/>
                    <a:gd name="T10" fmla="*/ 0 w 215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9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5" name="Freeform 347"/>
                <p:cNvSpPr>
                  <a:spLocks/>
                </p:cNvSpPr>
                <p:nvPr/>
              </p:nvSpPr>
              <p:spPr bwMode="auto">
                <a:xfrm>
                  <a:off x="6182266" y="4071324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2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5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6" name="Freeform 348"/>
                <p:cNvSpPr>
                  <a:spLocks/>
                </p:cNvSpPr>
                <p:nvPr/>
              </p:nvSpPr>
              <p:spPr bwMode="auto">
                <a:xfrm>
                  <a:off x="6182266" y="4195732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7" name="Freeform 349"/>
                <p:cNvSpPr>
                  <a:spLocks/>
                </p:cNvSpPr>
                <p:nvPr/>
              </p:nvSpPr>
              <p:spPr bwMode="auto">
                <a:xfrm>
                  <a:off x="6182266" y="4137713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0 h 401"/>
                    <a:gd name="T4" fmla="*/ 107 w 215"/>
                    <a:gd name="T5" fmla="*/ 165 h 401"/>
                    <a:gd name="T6" fmla="*/ 198 w 215"/>
                    <a:gd name="T7" fmla="*/ 0 h 401"/>
                    <a:gd name="T8" fmla="*/ 215 w 215"/>
                    <a:gd name="T9" fmla="*/ 0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39 h 401"/>
                    <a:gd name="T32" fmla="*/ 0 w 215"/>
                    <a:gd name="T33" fmla="*/ 0 h 401"/>
                    <a:gd name="T34" fmla="*/ 0 w 215"/>
                    <a:gd name="T35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5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69" name="Freeform 350"/>
                <p:cNvSpPr>
                  <a:spLocks/>
                </p:cNvSpPr>
                <p:nvPr/>
              </p:nvSpPr>
              <p:spPr bwMode="auto">
                <a:xfrm>
                  <a:off x="6182266" y="4262121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0" name="Freeform 351"/>
                <p:cNvSpPr>
                  <a:spLocks/>
                </p:cNvSpPr>
                <p:nvPr/>
              </p:nvSpPr>
              <p:spPr bwMode="auto">
                <a:xfrm>
                  <a:off x="6182266" y="4204103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6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6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1" name="Freeform 352"/>
                <p:cNvSpPr>
                  <a:spLocks/>
                </p:cNvSpPr>
                <p:nvPr/>
              </p:nvSpPr>
              <p:spPr bwMode="auto">
                <a:xfrm>
                  <a:off x="6182266" y="4328511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0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0 h 62"/>
                    <a:gd name="T10" fmla="*/ 0 w 21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2" name="Freeform 353"/>
                <p:cNvSpPr>
                  <a:spLocks/>
                </p:cNvSpPr>
                <p:nvPr/>
              </p:nvSpPr>
              <p:spPr bwMode="auto">
                <a:xfrm>
                  <a:off x="6182266" y="4270492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3" name="Freeform 354"/>
                <p:cNvSpPr>
                  <a:spLocks/>
                </p:cNvSpPr>
                <p:nvPr/>
              </p:nvSpPr>
              <p:spPr bwMode="auto">
                <a:xfrm>
                  <a:off x="6182266" y="4394900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4" name="Freeform 355"/>
                <p:cNvSpPr>
                  <a:spLocks/>
                </p:cNvSpPr>
                <p:nvPr/>
              </p:nvSpPr>
              <p:spPr bwMode="auto">
                <a:xfrm>
                  <a:off x="6182266" y="4336882"/>
                  <a:ext cx="59019" cy="58019"/>
                </a:xfrm>
                <a:custGeom>
                  <a:avLst/>
                  <a:gdLst>
                    <a:gd name="T0" fmla="*/ 0 w 215"/>
                    <a:gd name="T1" fmla="*/ 0 h 401"/>
                    <a:gd name="T2" fmla="*/ 17 w 215"/>
                    <a:gd name="T3" fmla="*/ 3 h 401"/>
                    <a:gd name="T4" fmla="*/ 107 w 215"/>
                    <a:gd name="T5" fmla="*/ 165 h 401"/>
                    <a:gd name="T6" fmla="*/ 198 w 215"/>
                    <a:gd name="T7" fmla="*/ 3 h 401"/>
                    <a:gd name="T8" fmla="*/ 215 w 215"/>
                    <a:gd name="T9" fmla="*/ 3 h 401"/>
                    <a:gd name="T10" fmla="*/ 215 w 215"/>
                    <a:gd name="T11" fmla="*/ 39 h 401"/>
                    <a:gd name="T12" fmla="*/ 125 w 215"/>
                    <a:gd name="T13" fmla="*/ 197 h 401"/>
                    <a:gd name="T14" fmla="*/ 215 w 215"/>
                    <a:gd name="T15" fmla="*/ 366 h 401"/>
                    <a:gd name="T16" fmla="*/ 215 w 215"/>
                    <a:gd name="T17" fmla="*/ 401 h 401"/>
                    <a:gd name="T18" fmla="*/ 198 w 215"/>
                    <a:gd name="T19" fmla="*/ 401 h 401"/>
                    <a:gd name="T20" fmla="*/ 107 w 215"/>
                    <a:gd name="T21" fmla="*/ 233 h 401"/>
                    <a:gd name="T22" fmla="*/ 21 w 215"/>
                    <a:gd name="T23" fmla="*/ 401 h 401"/>
                    <a:gd name="T24" fmla="*/ 0 w 215"/>
                    <a:gd name="T25" fmla="*/ 401 h 401"/>
                    <a:gd name="T26" fmla="*/ 0 w 215"/>
                    <a:gd name="T27" fmla="*/ 369 h 401"/>
                    <a:gd name="T28" fmla="*/ 87 w 215"/>
                    <a:gd name="T29" fmla="*/ 197 h 401"/>
                    <a:gd name="T30" fmla="*/ 0 w 215"/>
                    <a:gd name="T31" fmla="*/ 42 h 401"/>
                    <a:gd name="T32" fmla="*/ 0 w 215"/>
                    <a:gd name="T33" fmla="*/ 3 h 401"/>
                    <a:gd name="T34" fmla="*/ 0 w 215"/>
                    <a:gd name="T35" fmla="*/ 3 h 401"/>
                    <a:gd name="T36" fmla="*/ 0 w 215"/>
                    <a:gd name="T3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1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1"/>
                      </a:lnTo>
                      <a:lnTo>
                        <a:pt x="198" y="401"/>
                      </a:lnTo>
                      <a:lnTo>
                        <a:pt x="107" y="233"/>
                      </a:lnTo>
                      <a:lnTo>
                        <a:pt x="21" y="401"/>
                      </a:lnTo>
                      <a:lnTo>
                        <a:pt x="0" y="401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5" name="Freeform 356"/>
                <p:cNvSpPr>
                  <a:spLocks/>
                </p:cNvSpPr>
                <p:nvPr/>
              </p:nvSpPr>
              <p:spPr bwMode="auto">
                <a:xfrm>
                  <a:off x="6182266" y="4461290"/>
                  <a:ext cx="59019" cy="8659"/>
                </a:xfrm>
                <a:custGeom>
                  <a:avLst/>
                  <a:gdLst>
                    <a:gd name="T0" fmla="*/ 0 w 215"/>
                    <a:gd name="T1" fmla="*/ 0 h 62"/>
                    <a:gd name="T2" fmla="*/ 215 w 215"/>
                    <a:gd name="T3" fmla="*/ 4 h 62"/>
                    <a:gd name="T4" fmla="*/ 215 w 215"/>
                    <a:gd name="T5" fmla="*/ 62 h 62"/>
                    <a:gd name="T6" fmla="*/ 0 w 215"/>
                    <a:gd name="T7" fmla="*/ 62 h 62"/>
                    <a:gd name="T8" fmla="*/ 0 w 215"/>
                    <a:gd name="T9" fmla="*/ 4 h 62"/>
                    <a:gd name="T10" fmla="*/ 0 w 215"/>
                    <a:gd name="T11" fmla="*/ 4 h 62"/>
                    <a:gd name="T12" fmla="*/ 0 w 215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5" h="62">
                      <a:moveTo>
                        <a:pt x="0" y="0"/>
                      </a:moveTo>
                      <a:lnTo>
                        <a:pt x="215" y="4"/>
                      </a:lnTo>
                      <a:lnTo>
                        <a:pt x="215" y="62"/>
                      </a:lnTo>
                      <a:lnTo>
                        <a:pt x="0" y="6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6" name="Freeform 357"/>
                <p:cNvSpPr>
                  <a:spLocks/>
                </p:cNvSpPr>
                <p:nvPr/>
              </p:nvSpPr>
              <p:spPr bwMode="auto">
                <a:xfrm>
                  <a:off x="6182266" y="4403271"/>
                  <a:ext cx="59019" cy="58307"/>
                </a:xfrm>
                <a:custGeom>
                  <a:avLst/>
                  <a:gdLst>
                    <a:gd name="T0" fmla="*/ 0 w 215"/>
                    <a:gd name="T1" fmla="*/ 0 h 405"/>
                    <a:gd name="T2" fmla="*/ 17 w 215"/>
                    <a:gd name="T3" fmla="*/ 3 h 405"/>
                    <a:gd name="T4" fmla="*/ 107 w 215"/>
                    <a:gd name="T5" fmla="*/ 165 h 405"/>
                    <a:gd name="T6" fmla="*/ 198 w 215"/>
                    <a:gd name="T7" fmla="*/ 3 h 405"/>
                    <a:gd name="T8" fmla="*/ 215 w 215"/>
                    <a:gd name="T9" fmla="*/ 3 h 405"/>
                    <a:gd name="T10" fmla="*/ 215 w 215"/>
                    <a:gd name="T11" fmla="*/ 39 h 405"/>
                    <a:gd name="T12" fmla="*/ 125 w 215"/>
                    <a:gd name="T13" fmla="*/ 197 h 405"/>
                    <a:gd name="T14" fmla="*/ 215 w 215"/>
                    <a:gd name="T15" fmla="*/ 366 h 405"/>
                    <a:gd name="T16" fmla="*/ 215 w 215"/>
                    <a:gd name="T17" fmla="*/ 405 h 405"/>
                    <a:gd name="T18" fmla="*/ 198 w 215"/>
                    <a:gd name="T19" fmla="*/ 405 h 405"/>
                    <a:gd name="T20" fmla="*/ 107 w 215"/>
                    <a:gd name="T21" fmla="*/ 236 h 405"/>
                    <a:gd name="T22" fmla="*/ 21 w 215"/>
                    <a:gd name="T23" fmla="*/ 405 h 405"/>
                    <a:gd name="T24" fmla="*/ 0 w 215"/>
                    <a:gd name="T25" fmla="*/ 405 h 405"/>
                    <a:gd name="T26" fmla="*/ 0 w 215"/>
                    <a:gd name="T27" fmla="*/ 369 h 405"/>
                    <a:gd name="T28" fmla="*/ 87 w 215"/>
                    <a:gd name="T29" fmla="*/ 197 h 405"/>
                    <a:gd name="T30" fmla="*/ 0 w 215"/>
                    <a:gd name="T31" fmla="*/ 42 h 405"/>
                    <a:gd name="T32" fmla="*/ 0 w 215"/>
                    <a:gd name="T33" fmla="*/ 3 h 405"/>
                    <a:gd name="T34" fmla="*/ 0 w 215"/>
                    <a:gd name="T35" fmla="*/ 3 h 405"/>
                    <a:gd name="T36" fmla="*/ 0 w 215"/>
                    <a:gd name="T37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405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107" y="165"/>
                      </a:lnTo>
                      <a:lnTo>
                        <a:pt x="198" y="3"/>
                      </a:lnTo>
                      <a:lnTo>
                        <a:pt x="215" y="3"/>
                      </a:lnTo>
                      <a:lnTo>
                        <a:pt x="215" y="39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5"/>
                      </a:lnTo>
                      <a:lnTo>
                        <a:pt x="198" y="405"/>
                      </a:lnTo>
                      <a:lnTo>
                        <a:pt x="107" y="236"/>
                      </a:lnTo>
                      <a:lnTo>
                        <a:pt x="21" y="405"/>
                      </a:lnTo>
                      <a:lnTo>
                        <a:pt x="0" y="405"/>
                      </a:lnTo>
                      <a:lnTo>
                        <a:pt x="0" y="369"/>
                      </a:lnTo>
                      <a:lnTo>
                        <a:pt x="87" y="197"/>
                      </a:lnTo>
                      <a:lnTo>
                        <a:pt x="0" y="4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7" name="Freeform 358"/>
                <p:cNvSpPr>
                  <a:spLocks/>
                </p:cNvSpPr>
                <p:nvPr/>
              </p:nvSpPr>
              <p:spPr bwMode="auto">
                <a:xfrm>
                  <a:off x="6182266" y="4527968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8" name="Freeform 359"/>
                <p:cNvSpPr>
                  <a:spLocks/>
                </p:cNvSpPr>
                <p:nvPr/>
              </p:nvSpPr>
              <p:spPr bwMode="auto">
                <a:xfrm>
                  <a:off x="6182266" y="4527968"/>
                  <a:ext cx="59019" cy="8371"/>
                </a:xfrm>
                <a:custGeom>
                  <a:avLst/>
                  <a:gdLst>
                    <a:gd name="T0" fmla="*/ 0 w 215"/>
                    <a:gd name="T1" fmla="*/ 0 h 58"/>
                    <a:gd name="T2" fmla="*/ 215 w 215"/>
                    <a:gd name="T3" fmla="*/ 0 h 58"/>
                    <a:gd name="T4" fmla="*/ 215 w 215"/>
                    <a:gd name="T5" fmla="*/ 58 h 58"/>
                    <a:gd name="T6" fmla="*/ 0 w 215"/>
                    <a:gd name="T7" fmla="*/ 58 h 58"/>
                    <a:gd name="T8" fmla="*/ 0 w 215"/>
                    <a:gd name="T9" fmla="*/ 0 h 58"/>
                    <a:gd name="T10" fmla="*/ 0 w 21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58">
                      <a:moveTo>
                        <a:pt x="0" y="0"/>
                      </a:moveTo>
                      <a:lnTo>
                        <a:pt x="215" y="0"/>
                      </a:lnTo>
                      <a:lnTo>
                        <a:pt x="21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79" name="Freeform 360"/>
                <p:cNvSpPr>
                  <a:spLocks/>
                </p:cNvSpPr>
                <p:nvPr/>
              </p:nvSpPr>
              <p:spPr bwMode="auto">
                <a:xfrm>
                  <a:off x="6182266" y="4469949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6 h 402"/>
                    <a:gd name="T12" fmla="*/ 125 w 215"/>
                    <a:gd name="T13" fmla="*/ 194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21 w 215"/>
                    <a:gd name="T23" fmla="*/ 402 h 402"/>
                    <a:gd name="T24" fmla="*/ 0 w 215"/>
                    <a:gd name="T25" fmla="*/ 402 h 402"/>
                    <a:gd name="T26" fmla="*/ 0 w 215"/>
                    <a:gd name="T27" fmla="*/ 366 h 402"/>
                    <a:gd name="T28" fmla="*/ 87 w 215"/>
                    <a:gd name="T29" fmla="*/ 194 h 402"/>
                    <a:gd name="T30" fmla="*/ 0 w 215"/>
                    <a:gd name="T31" fmla="*/ 39 h 402"/>
                    <a:gd name="T32" fmla="*/ 0 w 215"/>
                    <a:gd name="T33" fmla="*/ 0 h 402"/>
                    <a:gd name="T34" fmla="*/ 0 w 215"/>
                    <a:gd name="T35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6"/>
                      </a:lnTo>
                      <a:lnTo>
                        <a:pt x="125" y="194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21" y="402"/>
                      </a:lnTo>
                      <a:lnTo>
                        <a:pt x="0" y="402"/>
                      </a:lnTo>
                      <a:lnTo>
                        <a:pt x="0" y="366"/>
                      </a:lnTo>
                      <a:lnTo>
                        <a:pt x="87" y="194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0" name="Freeform 361"/>
                <p:cNvSpPr>
                  <a:spLocks/>
                </p:cNvSpPr>
                <p:nvPr/>
              </p:nvSpPr>
              <p:spPr bwMode="auto">
                <a:xfrm>
                  <a:off x="6230902" y="4594357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  <a:gd name="T10" fmla="*/ 0 w 38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1" name="Freeform 362"/>
                <p:cNvSpPr>
                  <a:spLocks/>
                </p:cNvSpPr>
                <p:nvPr/>
              </p:nvSpPr>
              <p:spPr bwMode="auto">
                <a:xfrm>
                  <a:off x="6230902" y="4594357"/>
                  <a:ext cx="10383" cy="8371"/>
                </a:xfrm>
                <a:custGeom>
                  <a:avLst/>
                  <a:gdLst>
                    <a:gd name="T0" fmla="*/ 0 w 38"/>
                    <a:gd name="T1" fmla="*/ 0 h 58"/>
                    <a:gd name="T2" fmla="*/ 38 w 38"/>
                    <a:gd name="T3" fmla="*/ 0 h 58"/>
                    <a:gd name="T4" fmla="*/ 38 w 38"/>
                    <a:gd name="T5" fmla="*/ 58 h 58"/>
                    <a:gd name="T6" fmla="*/ 3 w 38"/>
                    <a:gd name="T7" fmla="*/ 0 h 58"/>
                    <a:gd name="T8" fmla="*/ 3 w 38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58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8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2" name="Freeform 363"/>
                <p:cNvSpPr>
                  <a:spLocks/>
                </p:cNvSpPr>
                <p:nvPr/>
              </p:nvSpPr>
              <p:spPr bwMode="auto">
                <a:xfrm>
                  <a:off x="6182266" y="4536339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3" name="Freeform 364"/>
                <p:cNvSpPr>
                  <a:spLocks/>
                </p:cNvSpPr>
                <p:nvPr/>
              </p:nvSpPr>
              <p:spPr bwMode="auto">
                <a:xfrm>
                  <a:off x="6182266" y="4536339"/>
                  <a:ext cx="59019" cy="58019"/>
                </a:xfrm>
                <a:custGeom>
                  <a:avLst/>
                  <a:gdLst>
                    <a:gd name="T0" fmla="*/ 0 w 215"/>
                    <a:gd name="T1" fmla="*/ 0 h 402"/>
                    <a:gd name="T2" fmla="*/ 17 w 215"/>
                    <a:gd name="T3" fmla="*/ 0 h 402"/>
                    <a:gd name="T4" fmla="*/ 107 w 215"/>
                    <a:gd name="T5" fmla="*/ 162 h 402"/>
                    <a:gd name="T6" fmla="*/ 198 w 215"/>
                    <a:gd name="T7" fmla="*/ 0 h 402"/>
                    <a:gd name="T8" fmla="*/ 215 w 215"/>
                    <a:gd name="T9" fmla="*/ 0 h 402"/>
                    <a:gd name="T10" fmla="*/ 215 w 215"/>
                    <a:gd name="T11" fmla="*/ 35 h 402"/>
                    <a:gd name="T12" fmla="*/ 125 w 215"/>
                    <a:gd name="T13" fmla="*/ 197 h 402"/>
                    <a:gd name="T14" fmla="*/ 215 w 215"/>
                    <a:gd name="T15" fmla="*/ 366 h 402"/>
                    <a:gd name="T16" fmla="*/ 215 w 215"/>
                    <a:gd name="T17" fmla="*/ 402 h 402"/>
                    <a:gd name="T18" fmla="*/ 198 w 215"/>
                    <a:gd name="T19" fmla="*/ 402 h 402"/>
                    <a:gd name="T20" fmla="*/ 107 w 215"/>
                    <a:gd name="T21" fmla="*/ 233 h 402"/>
                    <a:gd name="T22" fmla="*/ 94 w 215"/>
                    <a:gd name="T23" fmla="*/ 262 h 402"/>
                    <a:gd name="T24" fmla="*/ 73 w 215"/>
                    <a:gd name="T25" fmla="*/ 227 h 402"/>
                    <a:gd name="T26" fmla="*/ 87 w 215"/>
                    <a:gd name="T27" fmla="*/ 197 h 402"/>
                    <a:gd name="T28" fmla="*/ 0 w 215"/>
                    <a:gd name="T29" fmla="*/ 39 h 402"/>
                    <a:gd name="T30" fmla="*/ 0 w 215"/>
                    <a:gd name="T31" fmla="*/ 0 h 402"/>
                    <a:gd name="T32" fmla="*/ 0 w 215"/>
                    <a:gd name="T33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5" h="40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07" y="162"/>
                      </a:lnTo>
                      <a:lnTo>
                        <a:pt x="198" y="0"/>
                      </a:lnTo>
                      <a:lnTo>
                        <a:pt x="215" y="0"/>
                      </a:lnTo>
                      <a:lnTo>
                        <a:pt x="215" y="35"/>
                      </a:lnTo>
                      <a:lnTo>
                        <a:pt x="125" y="197"/>
                      </a:lnTo>
                      <a:lnTo>
                        <a:pt x="215" y="366"/>
                      </a:lnTo>
                      <a:lnTo>
                        <a:pt x="215" y="402"/>
                      </a:lnTo>
                      <a:lnTo>
                        <a:pt x="198" y="402"/>
                      </a:lnTo>
                      <a:lnTo>
                        <a:pt x="107" y="233"/>
                      </a:lnTo>
                      <a:lnTo>
                        <a:pt x="94" y="262"/>
                      </a:lnTo>
                      <a:lnTo>
                        <a:pt x="73" y="227"/>
                      </a:lnTo>
                      <a:lnTo>
                        <a:pt x="87" y="19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4" name="Freeform 365"/>
                <p:cNvSpPr>
                  <a:spLocks/>
                </p:cNvSpPr>
                <p:nvPr/>
              </p:nvSpPr>
              <p:spPr bwMode="auto">
                <a:xfrm>
                  <a:off x="6021604" y="4552792"/>
                  <a:ext cx="219681" cy="83708"/>
                </a:xfrm>
                <a:custGeom>
                  <a:avLst/>
                  <a:gdLst>
                    <a:gd name="T0" fmla="*/ 0 w 802"/>
                    <a:gd name="T1" fmla="*/ 580 h 580"/>
                    <a:gd name="T2" fmla="*/ 802 w 802"/>
                    <a:gd name="T3" fmla="*/ 580 h 580"/>
                    <a:gd name="T4" fmla="*/ 802 w 802"/>
                    <a:gd name="T5" fmla="*/ 363 h 580"/>
                    <a:gd name="T6" fmla="*/ 580 w 802"/>
                    <a:gd name="T7" fmla="*/ 0 h 580"/>
                    <a:gd name="T8" fmla="*/ 257 w 802"/>
                    <a:gd name="T9" fmla="*/ 0 h 580"/>
                    <a:gd name="T10" fmla="*/ 0 w 802"/>
                    <a:gd name="T11" fmla="*/ 363 h 580"/>
                    <a:gd name="T12" fmla="*/ 0 w 802"/>
                    <a:gd name="T13" fmla="*/ 580 h 580"/>
                    <a:gd name="T14" fmla="*/ 0 w 802"/>
                    <a:gd name="T15" fmla="*/ 580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580">
                      <a:moveTo>
                        <a:pt x="0" y="580"/>
                      </a:moveTo>
                      <a:lnTo>
                        <a:pt x="802" y="580"/>
                      </a:lnTo>
                      <a:lnTo>
                        <a:pt x="802" y="363"/>
                      </a:lnTo>
                      <a:lnTo>
                        <a:pt x="580" y="0"/>
                      </a:lnTo>
                      <a:lnTo>
                        <a:pt x="257" y="0"/>
                      </a:lnTo>
                      <a:lnTo>
                        <a:pt x="0" y="363"/>
                      </a:lnTo>
                      <a:lnTo>
                        <a:pt x="0" y="58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185" name="Freeform 366"/>
                <p:cNvSpPr>
                  <a:spLocks/>
                </p:cNvSpPr>
                <p:nvPr/>
              </p:nvSpPr>
              <p:spPr bwMode="auto">
                <a:xfrm>
                  <a:off x="6241285" y="3996563"/>
                  <a:ext cx="357938" cy="639937"/>
                </a:xfrm>
                <a:custGeom>
                  <a:avLst/>
                  <a:gdLst>
                    <a:gd name="T0" fmla="*/ 0 w 896"/>
                    <a:gd name="T1" fmla="*/ 4435 h 4435"/>
                    <a:gd name="T2" fmla="*/ 896 w 896"/>
                    <a:gd name="T3" fmla="*/ 4435 h 4435"/>
                    <a:gd name="T4" fmla="*/ 896 w 896"/>
                    <a:gd name="T5" fmla="*/ 201 h 4435"/>
                    <a:gd name="T6" fmla="*/ 889 w 896"/>
                    <a:gd name="T7" fmla="*/ 175 h 4435"/>
                    <a:gd name="T8" fmla="*/ 882 w 896"/>
                    <a:gd name="T9" fmla="*/ 153 h 4435"/>
                    <a:gd name="T10" fmla="*/ 868 w 896"/>
                    <a:gd name="T11" fmla="*/ 133 h 4435"/>
                    <a:gd name="T12" fmla="*/ 854 w 896"/>
                    <a:gd name="T13" fmla="*/ 114 h 4435"/>
                    <a:gd name="T14" fmla="*/ 830 w 896"/>
                    <a:gd name="T15" fmla="*/ 94 h 4435"/>
                    <a:gd name="T16" fmla="*/ 809 w 896"/>
                    <a:gd name="T17" fmla="*/ 78 h 4435"/>
                    <a:gd name="T18" fmla="*/ 781 w 896"/>
                    <a:gd name="T19" fmla="*/ 65 h 4435"/>
                    <a:gd name="T20" fmla="*/ 753 w 896"/>
                    <a:gd name="T21" fmla="*/ 49 h 4435"/>
                    <a:gd name="T22" fmla="*/ 719 w 896"/>
                    <a:gd name="T23" fmla="*/ 39 h 4435"/>
                    <a:gd name="T24" fmla="*/ 687 w 896"/>
                    <a:gd name="T25" fmla="*/ 30 h 4435"/>
                    <a:gd name="T26" fmla="*/ 649 w 896"/>
                    <a:gd name="T27" fmla="*/ 20 h 4435"/>
                    <a:gd name="T28" fmla="*/ 611 w 896"/>
                    <a:gd name="T29" fmla="*/ 13 h 4435"/>
                    <a:gd name="T30" fmla="*/ 569 w 896"/>
                    <a:gd name="T31" fmla="*/ 7 h 4435"/>
                    <a:gd name="T32" fmla="*/ 531 w 896"/>
                    <a:gd name="T33" fmla="*/ 4 h 4435"/>
                    <a:gd name="T34" fmla="*/ 489 w 896"/>
                    <a:gd name="T35" fmla="*/ 0 h 4435"/>
                    <a:gd name="T36" fmla="*/ 448 w 896"/>
                    <a:gd name="T37" fmla="*/ 0 h 4435"/>
                    <a:gd name="T38" fmla="*/ 406 w 896"/>
                    <a:gd name="T39" fmla="*/ 0 h 4435"/>
                    <a:gd name="T40" fmla="*/ 364 w 896"/>
                    <a:gd name="T41" fmla="*/ 4 h 4435"/>
                    <a:gd name="T42" fmla="*/ 323 w 896"/>
                    <a:gd name="T43" fmla="*/ 7 h 4435"/>
                    <a:gd name="T44" fmla="*/ 284 w 896"/>
                    <a:gd name="T45" fmla="*/ 13 h 4435"/>
                    <a:gd name="T46" fmla="*/ 243 w 896"/>
                    <a:gd name="T47" fmla="*/ 20 h 4435"/>
                    <a:gd name="T48" fmla="*/ 208 w 896"/>
                    <a:gd name="T49" fmla="*/ 30 h 4435"/>
                    <a:gd name="T50" fmla="*/ 173 w 896"/>
                    <a:gd name="T51" fmla="*/ 39 h 4435"/>
                    <a:gd name="T52" fmla="*/ 139 w 896"/>
                    <a:gd name="T53" fmla="*/ 49 h 4435"/>
                    <a:gd name="T54" fmla="*/ 111 w 896"/>
                    <a:gd name="T55" fmla="*/ 65 h 4435"/>
                    <a:gd name="T56" fmla="*/ 83 w 896"/>
                    <a:gd name="T57" fmla="*/ 78 h 4435"/>
                    <a:gd name="T58" fmla="*/ 59 w 896"/>
                    <a:gd name="T59" fmla="*/ 94 h 4435"/>
                    <a:gd name="T60" fmla="*/ 41 w 896"/>
                    <a:gd name="T61" fmla="*/ 111 h 4435"/>
                    <a:gd name="T62" fmla="*/ 24 w 896"/>
                    <a:gd name="T63" fmla="*/ 133 h 4435"/>
                    <a:gd name="T64" fmla="*/ 10 w 896"/>
                    <a:gd name="T65" fmla="*/ 153 h 4435"/>
                    <a:gd name="T66" fmla="*/ 3 w 896"/>
                    <a:gd name="T67" fmla="*/ 175 h 4435"/>
                    <a:gd name="T68" fmla="*/ 0 w 896"/>
                    <a:gd name="T69" fmla="*/ 201 h 4435"/>
                    <a:gd name="T70" fmla="*/ 0 w 896"/>
                    <a:gd name="T71" fmla="*/ 4435 h 4435"/>
                    <a:gd name="T72" fmla="*/ 0 w 896"/>
                    <a:gd name="T73" fmla="*/ 4435 h 4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6" h="4435">
                      <a:moveTo>
                        <a:pt x="0" y="4435"/>
                      </a:moveTo>
                      <a:lnTo>
                        <a:pt x="896" y="4435"/>
                      </a:lnTo>
                      <a:lnTo>
                        <a:pt x="896" y="201"/>
                      </a:lnTo>
                      <a:lnTo>
                        <a:pt x="889" y="175"/>
                      </a:lnTo>
                      <a:lnTo>
                        <a:pt x="882" y="153"/>
                      </a:lnTo>
                      <a:lnTo>
                        <a:pt x="868" y="133"/>
                      </a:lnTo>
                      <a:lnTo>
                        <a:pt x="854" y="114"/>
                      </a:lnTo>
                      <a:lnTo>
                        <a:pt x="830" y="94"/>
                      </a:lnTo>
                      <a:lnTo>
                        <a:pt x="809" y="78"/>
                      </a:lnTo>
                      <a:lnTo>
                        <a:pt x="781" y="65"/>
                      </a:lnTo>
                      <a:lnTo>
                        <a:pt x="753" y="49"/>
                      </a:lnTo>
                      <a:lnTo>
                        <a:pt x="719" y="39"/>
                      </a:lnTo>
                      <a:lnTo>
                        <a:pt x="687" y="30"/>
                      </a:lnTo>
                      <a:lnTo>
                        <a:pt x="649" y="20"/>
                      </a:lnTo>
                      <a:lnTo>
                        <a:pt x="611" y="13"/>
                      </a:lnTo>
                      <a:lnTo>
                        <a:pt x="569" y="7"/>
                      </a:lnTo>
                      <a:lnTo>
                        <a:pt x="531" y="4"/>
                      </a:lnTo>
                      <a:lnTo>
                        <a:pt x="489" y="0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364" y="4"/>
                      </a:lnTo>
                      <a:lnTo>
                        <a:pt x="323" y="7"/>
                      </a:lnTo>
                      <a:lnTo>
                        <a:pt x="284" y="13"/>
                      </a:lnTo>
                      <a:lnTo>
                        <a:pt x="243" y="20"/>
                      </a:lnTo>
                      <a:lnTo>
                        <a:pt x="208" y="30"/>
                      </a:lnTo>
                      <a:lnTo>
                        <a:pt x="173" y="39"/>
                      </a:lnTo>
                      <a:lnTo>
                        <a:pt x="139" y="49"/>
                      </a:lnTo>
                      <a:lnTo>
                        <a:pt x="111" y="65"/>
                      </a:lnTo>
                      <a:lnTo>
                        <a:pt x="83" y="78"/>
                      </a:lnTo>
                      <a:lnTo>
                        <a:pt x="59" y="94"/>
                      </a:lnTo>
                      <a:lnTo>
                        <a:pt x="41" y="111"/>
                      </a:lnTo>
                      <a:lnTo>
                        <a:pt x="24" y="133"/>
                      </a:lnTo>
                      <a:lnTo>
                        <a:pt x="10" y="153"/>
                      </a:lnTo>
                      <a:lnTo>
                        <a:pt x="3" y="175"/>
                      </a:lnTo>
                      <a:lnTo>
                        <a:pt x="0" y="201"/>
                      </a:lnTo>
                      <a:lnTo>
                        <a:pt x="0" y="4435"/>
                      </a:lnTo>
                      <a:lnTo>
                        <a:pt x="0" y="44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</p:grpSp>
      </p:grpSp>
      <p:cxnSp>
        <p:nvCxnSpPr>
          <p:cNvPr id="235" name="Прямая соединительная линия 234"/>
          <p:cNvCxnSpPr>
            <a:stCxn id="310" idx="3"/>
            <a:endCxn id="162" idx="32"/>
          </p:cNvCxnSpPr>
          <p:nvPr/>
        </p:nvCxnSpPr>
        <p:spPr>
          <a:xfrm flipV="1">
            <a:off x="3316599" y="4944027"/>
            <a:ext cx="550307" cy="1634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>
            <a:stCxn id="297" idx="7"/>
            <a:endCxn id="325" idx="2"/>
          </p:cNvCxnSpPr>
          <p:nvPr/>
        </p:nvCxnSpPr>
        <p:spPr>
          <a:xfrm>
            <a:off x="3607196" y="3447654"/>
            <a:ext cx="1057054" cy="1471"/>
          </a:xfrm>
          <a:prstGeom prst="line">
            <a:avLst/>
          </a:prstGeom>
          <a:ln w="9525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-27384"/>
            <a:ext cx="8915400" cy="94462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Что дает биржевой рынок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5300" y="1124745"/>
            <a:ext cx="8850188" cy="500142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Государственные закупочные и товарные интервенции для регулирования рынка сельскохозяйственной продукции, сырья и продовольствия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Государственные </a:t>
            </a:r>
            <a:r>
              <a:rPr lang="ru-RU" sz="1200" dirty="0" smtClean="0">
                <a:latin typeface="Arial" charset="0"/>
              </a:rPr>
              <a:t>закупочные интервенции проводятся </a:t>
            </a:r>
            <a:r>
              <a:rPr lang="ru-RU" sz="1200" dirty="0">
                <a:latin typeface="Arial" charset="0"/>
              </a:rPr>
              <a:t>для поддержания доходности сельскохозяйственных товаропроизводителей в условиях снижения рыночных цен ниже установленного уровня 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Государственные товарные </a:t>
            </a:r>
            <a:r>
              <a:rPr lang="ru-RU" sz="1200" dirty="0" smtClean="0">
                <a:latin typeface="Arial" charset="0"/>
              </a:rPr>
              <a:t>интервенции проводятся </a:t>
            </a:r>
            <a:r>
              <a:rPr lang="ru-RU" sz="1200" dirty="0">
                <a:latin typeface="Arial" charset="0"/>
              </a:rPr>
              <a:t>для стабилизации цен </a:t>
            </a:r>
            <a:r>
              <a:rPr lang="ru-RU" sz="1200" dirty="0" smtClean="0">
                <a:latin typeface="Arial" charset="0"/>
              </a:rPr>
              <a:t>при их повышении</a:t>
            </a:r>
            <a:endParaRPr lang="ru-RU" sz="1200" dirty="0">
              <a:latin typeface="Arial" charset="0"/>
            </a:endParaRPr>
          </a:p>
          <a:p>
            <a:pPr marL="266700" indent="-2667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Рынок поставочных фьючерсов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Страховать ценовые риски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Планировать хозяйственную деятельность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Расширить возможности по покупке и продаже зерна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Использование поставочных фьючерсов при кредитовании предприятий реального сектора экономики (под залог зерна, будущего урожая) позволит банкам снизить риски при кредитовании, участникам - облегчит выход на биржевой рынок и позволит получать кредиты на лучших </a:t>
            </a:r>
            <a:r>
              <a:rPr lang="ru-RU" sz="1200" dirty="0" smtClean="0">
                <a:latin typeface="Arial" charset="0"/>
              </a:rPr>
              <a:t>условиях</a:t>
            </a:r>
          </a:p>
          <a:p>
            <a:pPr marL="266700" lvl="0" indent="-2667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Спот-рынок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Проводить централизованную сбытовую и закупочную деятельность 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Сократить издержки на поиск контрагентов</a:t>
            </a:r>
          </a:p>
          <a:p>
            <a:pPr marL="542925" indent="-257175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ru-RU" sz="1200" dirty="0">
                <a:latin typeface="Arial" charset="0"/>
              </a:rPr>
              <a:t>Заключать биржевые сделки на стандартных и своих условиях (нестандартных условиях)</a:t>
            </a:r>
          </a:p>
        </p:txBody>
      </p:sp>
    </p:spTree>
    <p:extLst>
      <p:ext uri="{BB962C8B-B14F-4D97-AF65-F5344CB8AC3E}">
        <p14:creationId xmlns:p14="http://schemas.microsoft.com/office/powerpoint/2010/main" val="33063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196752"/>
            <a:ext cx="7646343" cy="477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-27384"/>
            <a:ext cx="8915400" cy="94462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Перспективы биржевого рынка зерна в России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5300" y="1124745"/>
            <a:ext cx="8850188" cy="500142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Существующие и перспективные </a:t>
            </a:r>
            <a:r>
              <a:rPr lang="ru-RU" sz="1400" dirty="0" smtClean="0">
                <a:solidFill>
                  <a:srgbClr val="000000"/>
                </a:solidFill>
              </a:rPr>
              <a:t>биржевые базисы </a:t>
            </a:r>
            <a:r>
              <a:rPr lang="ru-RU" sz="1400" dirty="0">
                <a:solidFill>
                  <a:srgbClr val="000000"/>
                </a:solidFill>
              </a:rPr>
              <a:t>поставки зерна </a:t>
            </a:r>
            <a:r>
              <a:rPr lang="ru-RU" sz="1400" dirty="0" smtClean="0">
                <a:solidFill>
                  <a:srgbClr val="000000"/>
                </a:solidFill>
              </a:rPr>
              <a:t>в России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080" y="2702621"/>
            <a:ext cx="990256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СПАСИБО ЗА ВНИМАНИЕ!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70739"/>
              </p:ext>
            </p:extLst>
          </p:nvPr>
        </p:nvGraphicFramePr>
        <p:xfrm>
          <a:off x="234755" y="4509120"/>
          <a:ext cx="9433049" cy="2127144"/>
        </p:xfrm>
        <a:graphic>
          <a:graphicData uri="http://schemas.openxmlformats.org/drawingml/2006/table">
            <a:tbl>
              <a:tblPr/>
              <a:tblGrid>
                <a:gridCol w="2053949"/>
                <a:gridCol w="7379100"/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Адрес: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125009,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Москва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Средний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Кисловский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пер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.,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дом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/13, строение 4, офис 516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ЗАО «Национальная товарная биржа»</a:t>
                      </a:r>
                    </a:p>
                  </a:txBody>
                  <a:tcPr marL="99060" marR="9906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телефон:	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95) 705-96-76, (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95)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697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-15-10, (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95) 695-96-28</a:t>
                      </a: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факс: 	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95) 695-75-04</a:t>
                      </a: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e-mail:	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commodities@micex.com</a:t>
                      </a:r>
                      <a:endParaRPr lang="ru-RU" sz="1400" kern="1200" dirty="0" smtClean="0">
                        <a:solidFill>
                          <a:schemeClr val="bg1"/>
                        </a:solidFill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	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namex@namex.org</a:t>
                      </a: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Web-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сайт НТБ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www.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namex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org</a:t>
                      </a:r>
                      <a:endParaRPr lang="ru-RU" sz="1400" kern="1200" dirty="0" smtClean="0">
                        <a:solidFill>
                          <a:schemeClr val="bg1"/>
                        </a:solidFill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Web-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сайт ММВБ-РТС</a:t>
                      </a:r>
                    </a:p>
                  </a:txBody>
                  <a:tcPr marL="99060" marR="99060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  <a:hlinkClick r:id="rId2"/>
                        </a:rPr>
                        <a:t>www.micex.ru/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  <a:hlinkClick r:id="rId2"/>
                        </a:rPr>
                        <a:t>markets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  <a:hlinkClick r:id="rId2"/>
                        </a:rPr>
                        <a:t>/commodity/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  <a:hlinkClick r:id="rId2"/>
                        </a:rPr>
                        <a:t>today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9060" marR="99060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">
  <a:themeElements>
    <a:clrScheme name="New Colors">
      <a:dk1>
        <a:sysClr val="windowText" lastClr="000000"/>
      </a:dk1>
      <a:lt1>
        <a:sysClr val="window" lastClr="FFFFFF"/>
      </a:lt1>
      <a:dk2>
        <a:srgbClr val="5D758B"/>
      </a:dk2>
      <a:lt2>
        <a:srgbClr val="EEECE1"/>
      </a:lt2>
      <a:accent1>
        <a:srgbClr val="606F8C"/>
      </a:accent1>
      <a:accent2>
        <a:srgbClr val="C42500"/>
      </a:accent2>
      <a:accent3>
        <a:srgbClr val="9BBB59"/>
      </a:accent3>
      <a:accent4>
        <a:srgbClr val="0047A2"/>
      </a:accent4>
      <a:accent5>
        <a:srgbClr val="7A99AC"/>
      </a:accent5>
      <a:accent6>
        <a:srgbClr val="FF45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_x0020__x043c__x0435__x0440__x043e__x043f__x0440__x0438__x044f__x0442__x0438__x044f_ xmlns="bcb88c16-c27b-4717-941d-0e6dc3066354">2011-10-16T20:00:00+00:00</_x0414__x0430__x0442__x0430__x0020__x043c__x0435__x0440__x043e__x043f__x0440__x0438__x044f__x0442__x0438__x044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646917A41D6F47962A4C25F56D901E" ma:contentTypeVersion="1" ma:contentTypeDescription="Создание документа." ma:contentTypeScope="" ma:versionID="be2091f2e83a3b7c84995fd3afa403f1">
  <xsd:schema xmlns:xsd="http://www.w3.org/2001/XMLSchema" xmlns:xs="http://www.w3.org/2001/XMLSchema" xmlns:p="http://schemas.microsoft.com/office/2006/metadata/properties" xmlns:ns2="bcb88c16-c27b-4717-941d-0e6dc3066354" targetNamespace="http://schemas.microsoft.com/office/2006/metadata/properties" ma:root="true" ma:fieldsID="92ddcad4de3e3a6172fcb1ef6f76f806" ns2:_="">
    <xsd:import namespace="bcb88c16-c27b-4717-941d-0e6dc3066354"/>
    <xsd:element name="properties">
      <xsd:complexType>
        <xsd:sequence>
          <xsd:element name="documentManagement">
            <xsd:complexType>
              <xsd:all>
                <xsd:element ref="ns2:_x0414__x0430__x0442__x0430__x0020__x043c__x0435__x0440__x043e__x043f__x0440__x0438__x044f__x0442__x0438__x044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88c16-c27b-4717-941d-0e6dc3066354" elementFormDefault="qualified">
    <xsd:import namespace="http://schemas.microsoft.com/office/2006/documentManagement/types"/>
    <xsd:import namespace="http://schemas.microsoft.com/office/infopath/2007/PartnerControls"/>
    <xsd:element name="_x0414__x0430__x0442__x0430__x0020__x043c__x0435__x0440__x043e__x043f__x0440__x0438__x044f__x0442__x0438__x044f_" ma:index="8" nillable="true" ma:displayName="Дата мероприятия" ma:format="DateOnly" ma:internalName="_x0414__x0430__x0442__x0430__x0020__x043c__x0435__x0440__x043e__x043f__x0440__x0438__x044f__x0442__x0438__x044f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A5A011-1861-42EE-A184-8F390DA92C02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bcb88c16-c27b-4717-941d-0e6dc306635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F5EEE64-C948-4F9B-B131-A0FCBB7DB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A819D-ADA1-4562-BC3F-153EBEC93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88c16-c27b-4717-941d-0e6dc3066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rus</Template>
  <TotalTime>5023</TotalTime>
  <Words>691</Words>
  <Application>Microsoft Office PowerPoint</Application>
  <PresentationFormat>Лист A4 (210x297 мм)</PresentationFormat>
  <Paragraphs>117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rus</vt:lpstr>
      <vt:lpstr>О перспективах развития биржевой торговли зерном на Национальной товарной бирже</vt:lpstr>
      <vt:lpstr>Национальная товарная биржа</vt:lpstr>
      <vt:lpstr>Направления деятельности НТБ и перспективы развития</vt:lpstr>
      <vt:lpstr>Развитие инфраструктуры биржевого рынка зерна</vt:lpstr>
      <vt:lpstr>Что дает биржевой рынок</vt:lpstr>
      <vt:lpstr>Перспективы биржевого рынка зерна в России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презентации_rus</dc:title>
  <dc:creator>Ильичев Павел Анатольевич</dc:creator>
  <cp:lastModifiedBy>Ильичев Павел Анатольевич</cp:lastModifiedBy>
  <cp:revision>202</cp:revision>
  <cp:lastPrinted>2012-08-24T07:13:38Z</cp:lastPrinted>
  <dcterms:created xsi:type="dcterms:W3CDTF">2011-10-14T09:30:22Z</dcterms:created>
  <dcterms:modified xsi:type="dcterms:W3CDTF">2012-11-28T14:57:28Z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0x0101008C646917A41D6F47962A4C25F56D901E</vt:lpwstr>
  </property>
</Properties>
</file>