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0CCA"/>
    <a:srgbClr val="FFFF9F"/>
    <a:srgbClr val="72AF2F"/>
    <a:srgbClr val="CC40C5"/>
    <a:srgbClr val="9E5ECE"/>
    <a:srgbClr val="B48900"/>
    <a:srgbClr val="D09E00"/>
    <a:srgbClr val="9751CB"/>
    <a:srgbClr val="FF8989"/>
    <a:srgbClr val="C47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04" y="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10B2D-DA23-4969-A1FC-E37F4508D363}" type="datetimeFigureOut">
              <a:rPr lang="ru-RU" smtClean="0"/>
              <a:pPr/>
              <a:t>26.11.2012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195975-F53F-4E62-9383-1653D36DB78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3102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95975-F53F-4E62-9383-1653D36DB782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95975-F53F-4E62-9383-1653D36DB782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95975-F53F-4E62-9383-1653D36DB782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95975-F53F-4E62-9383-1653D36DB782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95975-F53F-4E62-9383-1653D36DB782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95975-F53F-4E62-9383-1653D36DB782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95975-F53F-4E62-9383-1653D36DB782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95975-F53F-4E62-9383-1653D36DB782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95975-F53F-4E62-9383-1653D36DB782}" type="slidenum">
              <a:rPr lang="ru-RU" smtClean="0"/>
              <a:pPr/>
              <a:t>17</a:t>
            </a:fld>
            <a:endParaRPr lang="ru-RU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95975-F53F-4E62-9383-1653D36DB782}" type="slidenum">
              <a:rPr lang="ru-RU" smtClean="0"/>
              <a:pPr/>
              <a:t>18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95975-F53F-4E62-9383-1653D36DB782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95975-F53F-4E62-9383-1653D36DB782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95975-F53F-4E62-9383-1653D36DB782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95975-F53F-4E62-9383-1653D36DB782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95975-F53F-4E62-9383-1653D36DB782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95975-F53F-4E62-9383-1653D36DB782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95975-F53F-4E62-9383-1653D36DB782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95975-F53F-4E62-9383-1653D36DB782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3C885-EDFC-44FC-89F2-E06647C4BC23}" type="datetime1">
              <a:rPr lang="ru-RU" smtClean="0"/>
              <a:pPr/>
              <a:t>26.11.2012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Источник жизни из недр Земли</a:t>
            </a:r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3A66-A93E-495D-8A02-46F554A7365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D0586-328B-49FA-B614-383C3A440C3C}" type="datetime1">
              <a:rPr lang="ru-RU" smtClean="0"/>
              <a:pPr/>
              <a:t>26.11.2012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Источник жизни из недр Земли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3A66-A93E-495D-8A02-46F554A7365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24A3A-36F8-4C8F-8BD9-905F92856EFA}" type="datetime1">
              <a:rPr lang="ru-RU" smtClean="0"/>
              <a:pPr/>
              <a:t>26.11.2012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Источник жизни из недр Земли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3A66-A93E-495D-8A02-46F554A7365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9F3F2-5142-49A6-A7F5-A0E776776340}" type="datetime1">
              <a:rPr lang="ru-RU" smtClean="0"/>
              <a:pPr/>
              <a:t>26.11.2012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Источник жизни из недр Земли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3A66-A93E-495D-8A02-46F554A7365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211EF-FCAC-4880-A3D0-C21918CFFC13}" type="datetime1">
              <a:rPr lang="ru-RU" smtClean="0"/>
              <a:pPr/>
              <a:t>26.11.2012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Источник жизни из недр Земли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3A66-A93E-495D-8A02-46F554A7365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8923-2BC5-4B87-9AF4-1A55CB759B4C}" type="datetime1">
              <a:rPr lang="ru-RU" smtClean="0"/>
              <a:pPr/>
              <a:t>26.11.2012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Источник жизни из недр Земли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3A66-A93E-495D-8A02-46F554A7365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D4875-705A-451D-BAC9-750A865B01CD}" type="datetime1">
              <a:rPr lang="ru-RU" smtClean="0"/>
              <a:pPr/>
              <a:t>26.11.2012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Источник жизни из недр Земли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3A66-A93E-495D-8A02-46F554A7365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9C55-F1CE-4B17-9DBE-80374328312A}" type="datetime1">
              <a:rPr lang="ru-RU" smtClean="0"/>
              <a:pPr/>
              <a:t>26.11.2012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Источник жизни из недр Земли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3A66-A93E-495D-8A02-46F554A7365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BCF8-1AD2-47BA-AD59-977A10702CC6}" type="datetime1">
              <a:rPr lang="ru-RU" smtClean="0"/>
              <a:pPr/>
              <a:t>26.11.2012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Источник жизни из недр Земли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3A66-A93E-495D-8A02-46F554A7365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37F59-E0ED-4249-8E94-D993A4372230}" type="datetime1">
              <a:rPr lang="ru-RU" smtClean="0"/>
              <a:pPr/>
              <a:t>26.11.2012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Источник жизни из недр Земли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3A66-A93E-495D-8A02-46F554A7365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4D5F5-8A55-4B6E-9815-79BAEC1196A3}" type="datetime1">
              <a:rPr lang="ru-RU" smtClean="0"/>
              <a:pPr/>
              <a:t>26.11.2012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Источник жизни из недр Земли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8143A66-A93E-495D-8A02-46F554A7365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A457A61-32A7-41CD-B0AF-12421778F0F9}" type="datetime1">
              <a:rPr lang="ru-RU" smtClean="0"/>
              <a:pPr/>
              <a:t>26.11.2012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ru-RU" dirty="0" smtClean="0"/>
              <a:t>Источник жизни из недр Земли</a:t>
            </a:r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8143A66-A93E-495D-8A02-46F554A7365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wmf"/><Relationship Id="rId5" Type="http://schemas.openxmlformats.org/officeDocument/2006/relationships/image" Target="../media/image16.png"/><Relationship Id="rId4" Type="http://schemas.openxmlformats.org/officeDocument/2006/relationships/image" Target="../media/image1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643050"/>
            <a:ext cx="8858280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solidFill>
                  <a:srgbClr val="00B0F0"/>
                </a:solidFill>
              </a:rPr>
              <a:t>Источник жизни из недр Земли</a:t>
            </a:r>
            <a:br>
              <a:rPr lang="ru-RU" sz="4800" dirty="0" smtClean="0">
                <a:solidFill>
                  <a:srgbClr val="00B0F0"/>
                </a:solidFill>
              </a:rPr>
            </a:br>
            <a:r>
              <a:rPr lang="en-US" sz="4400" dirty="0" smtClean="0"/>
              <a:t>Source of life from bowels of the Earth</a:t>
            </a:r>
            <a:endParaRPr lang="ru-RU" sz="4800" dirty="0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2852936"/>
            <a:ext cx="7215238" cy="1143008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+mj-lt"/>
              </a:rPr>
              <a:t>Обнаружение запасов </a:t>
            </a:r>
            <a:br>
              <a:rPr lang="ru-RU" sz="3600" b="1" dirty="0" smtClean="0">
                <a:solidFill>
                  <a:srgbClr val="C00000"/>
                </a:solidFill>
                <a:latin typeface="+mj-lt"/>
              </a:rPr>
            </a:br>
            <a:r>
              <a:rPr lang="ru-RU" sz="3600" b="1" dirty="0" smtClean="0">
                <a:solidFill>
                  <a:srgbClr val="C00000"/>
                </a:solidFill>
                <a:latin typeface="+mj-lt"/>
              </a:rPr>
              <a:t>подземных вод</a:t>
            </a:r>
          </a:p>
          <a:p>
            <a:pPr algn="ctr"/>
            <a:r>
              <a:rPr lang="en-US" sz="3600" b="1" dirty="0" smtClean="0">
                <a:solidFill>
                  <a:srgbClr val="FF8989"/>
                </a:solidFill>
                <a:latin typeface="+mj-lt"/>
              </a:rPr>
              <a:t>Finding reserves of underground water</a:t>
            </a:r>
            <a:endParaRPr lang="ru-RU" sz="3600" b="1" dirty="0" smtClean="0">
              <a:solidFill>
                <a:srgbClr val="FF8989"/>
              </a:solidFill>
              <a:latin typeface="+mj-lt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57224" y="4572008"/>
            <a:ext cx="79296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  <a:latin typeface="+mj-lt"/>
              </a:rPr>
              <a:t>Аэрокосмическая геологоразведка - быстрее, точнее, экономичнее</a:t>
            </a:r>
          </a:p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+mj-lt"/>
              </a:rPr>
              <a:t>Aerospace exploration </a:t>
            </a:r>
            <a:r>
              <a:rPr lang="ru-RU" sz="2800" b="1" dirty="0" smtClean="0">
                <a:solidFill>
                  <a:srgbClr val="FFFF00"/>
                </a:solidFill>
                <a:latin typeface="+mj-lt"/>
              </a:rPr>
              <a:t>- </a:t>
            </a:r>
            <a:r>
              <a:rPr lang="en-US" sz="2800" b="1" dirty="0" smtClean="0">
                <a:solidFill>
                  <a:srgbClr val="FFFF00"/>
                </a:solidFill>
                <a:latin typeface="+mj-lt"/>
              </a:rPr>
              <a:t>quicker, more precisely, economical</a:t>
            </a:r>
            <a:endParaRPr lang="ru-RU" sz="2800" b="1" dirty="0" smtClean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6" name="Рисунок 5" descr="ЛогоИАКП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76375" cy="5715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71604" y="0"/>
            <a:ext cx="7358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Институт аэрокосмического приборостроения</a:t>
            </a:r>
            <a:endParaRPr lang="en-US" sz="2400" b="1" dirty="0" smtClean="0"/>
          </a:p>
          <a:p>
            <a:pPr algn="ctr"/>
            <a:r>
              <a:rPr lang="en-US" sz="2400" b="1" dirty="0" smtClean="0">
                <a:solidFill>
                  <a:schemeClr val="tx1">
                    <a:lumMod val="85000"/>
                  </a:schemeClr>
                </a:solidFill>
              </a:rPr>
              <a:t>Institute  of  aerospace  instrumentation</a:t>
            </a:r>
            <a:endParaRPr lang="ru-RU" sz="2400" b="1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29256" y="4429132"/>
            <a:ext cx="3143272" cy="47147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dirty="0"/>
              <a:t>План вертикальных разрезов</a:t>
            </a:r>
            <a:r>
              <a:rPr lang="ru-RU" sz="1400" dirty="0" smtClean="0"/>
              <a:t>.</a:t>
            </a:r>
            <a:endParaRPr lang="en-US" sz="1400" dirty="0" smtClean="0"/>
          </a:p>
          <a:p>
            <a:pPr>
              <a:buNone/>
            </a:pP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Vertical sections plan</a:t>
            </a:r>
            <a:endParaRPr lang="ru-RU" sz="1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5805264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Более детальное изображение  того же подземного озера мощностью  </a:t>
            </a:r>
            <a:r>
              <a:rPr lang="en-US" sz="1200" dirty="0"/>
              <a:t>h~</a:t>
            </a:r>
            <a:r>
              <a:rPr lang="ru-RU" sz="1200" dirty="0"/>
              <a:t>100 м</a:t>
            </a:r>
            <a:r>
              <a:rPr lang="ru-RU" sz="1200" dirty="0" smtClean="0"/>
              <a:t>.</a:t>
            </a:r>
            <a:endParaRPr lang="en-US" sz="1200" dirty="0" smtClean="0"/>
          </a:p>
          <a:p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A more detailed image of the same underground lake  with capacity of h~ 100 m.</a:t>
            </a:r>
            <a:endParaRPr lang="ru-RU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3000372"/>
            <a:ext cx="496855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Вертикальное изображение  подземного озера на глубине  </a:t>
            </a:r>
            <a:r>
              <a:rPr lang="en-US" sz="1400" dirty="0"/>
              <a:t>h</a:t>
            </a:r>
            <a:r>
              <a:rPr lang="ru-RU" sz="1400" dirty="0"/>
              <a:t>~300 м.Разрез по линии </a:t>
            </a:r>
            <a:r>
              <a:rPr lang="ru-RU" sz="1600" dirty="0" smtClean="0"/>
              <a:t>2-2‘</a:t>
            </a:r>
            <a:endParaRPr lang="en-US" sz="1600" dirty="0" smtClean="0"/>
          </a:p>
          <a:p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Vertical image of the underground lake at a depth of  h ~ 300 m.  Section along the line 2-2 '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14346" y="476672"/>
            <a:ext cx="9358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7030A0"/>
                </a:solidFill>
                <a:latin typeface="+mj-lt"/>
              </a:rPr>
              <a:t>Залив реки Камы у Пермского </a:t>
            </a:r>
            <a:r>
              <a:rPr lang="ru-RU" sz="2400" dirty="0" smtClean="0">
                <a:solidFill>
                  <a:srgbClr val="7030A0"/>
                </a:solidFill>
                <a:latin typeface="+mj-lt"/>
              </a:rPr>
              <a:t>судоремонтного завода</a:t>
            </a:r>
            <a:endParaRPr lang="en-US" sz="2400" dirty="0" smtClean="0">
              <a:solidFill>
                <a:srgbClr val="7030A0"/>
              </a:solidFill>
              <a:latin typeface="+mj-lt"/>
            </a:endParaRPr>
          </a:p>
          <a:p>
            <a:pPr algn="ctr"/>
            <a:r>
              <a:rPr lang="en-US" sz="2400" dirty="0" smtClean="0">
                <a:solidFill>
                  <a:srgbClr val="7030A0"/>
                </a:solidFill>
                <a:latin typeface="+mj-lt"/>
              </a:rPr>
              <a:t>Kama river bay near Perm ship-repair factory</a:t>
            </a:r>
            <a:endParaRPr lang="ru-RU" sz="2400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8" name="Рисунок 7" descr="Подземное озер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1285860"/>
            <a:ext cx="3581400" cy="1695450"/>
          </a:xfrm>
          <a:prstGeom prst="rect">
            <a:avLst/>
          </a:prstGeom>
        </p:spPr>
      </p:pic>
      <p:pic>
        <p:nvPicPr>
          <p:cNvPr id="9" name="Рисунок 8" descr="Новый рисунок (8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4005064"/>
            <a:ext cx="4048125" cy="1781175"/>
          </a:xfrm>
          <a:prstGeom prst="rect">
            <a:avLst/>
          </a:prstGeom>
        </p:spPr>
      </p:pic>
      <p:pic>
        <p:nvPicPr>
          <p:cNvPr id="10" name="Рисунок 9" descr="ПВР.jpg"/>
          <p:cNvPicPr>
            <a:picLocks noChangeAspect="1"/>
          </p:cNvPicPr>
          <p:nvPr/>
        </p:nvPicPr>
        <p:blipFill>
          <a:blip r:embed="rId5" cstate="print">
            <a:lum bright="-10000" contrast="10000"/>
          </a:blip>
          <a:stretch>
            <a:fillRect/>
          </a:stretch>
        </p:blipFill>
        <p:spPr>
          <a:xfrm>
            <a:off x="5500694" y="1714488"/>
            <a:ext cx="2628900" cy="2438400"/>
          </a:xfrm>
          <a:prstGeom prst="rect">
            <a:avLst/>
          </a:prstGeom>
        </p:spPr>
      </p:pic>
      <p:pic>
        <p:nvPicPr>
          <p:cNvPr id="11" name="Рисунок 10" descr="ЛогоИАКП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1476375" cy="500066"/>
          </a:xfrm>
          <a:prstGeom prst="rect">
            <a:avLst/>
          </a:prstGeom>
        </p:spPr>
      </p:pic>
      <p:sp>
        <p:nvSpPr>
          <p:cNvPr id="12" name="Нижний колонтитул 3"/>
          <p:cNvSpPr txBox="1">
            <a:spLocks/>
          </p:cNvSpPr>
          <p:nvPr/>
        </p:nvSpPr>
        <p:spPr>
          <a:xfrm>
            <a:off x="323528" y="6381328"/>
            <a:ext cx="8640960" cy="293688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Источник жизни из недр Земли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Source of  life from bowels of the Earth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47897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Инструменты</a:t>
            </a:r>
            <a:r>
              <a:rPr lang="en-US" sz="3200" b="1" dirty="0" smtClean="0">
                <a:solidFill>
                  <a:srgbClr val="7030A0"/>
                </a:solidFill>
              </a:rPr>
              <a:t>      Tools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620688"/>
            <a:ext cx="1584176" cy="492567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sz="4200" dirty="0" smtClean="0"/>
              <a:t>Диапазон и масштаб</a:t>
            </a:r>
            <a:endParaRPr lang="en-US" sz="4200" dirty="0" smtClean="0"/>
          </a:p>
          <a:p>
            <a:pPr>
              <a:buNone/>
            </a:pPr>
            <a:r>
              <a:rPr lang="en-US" sz="4200" dirty="0" smtClean="0"/>
              <a:t>Range and scale</a:t>
            </a:r>
            <a:endParaRPr lang="ru-RU" sz="4200" dirty="0" smtClean="0"/>
          </a:p>
        </p:txBody>
      </p:sp>
      <p:pic>
        <p:nvPicPr>
          <p:cNvPr id="5" name="Рисунок 4" descr="12.jpg"/>
          <p:cNvPicPr>
            <a:picLocks noChangeAspect="1"/>
          </p:cNvPicPr>
          <p:nvPr/>
        </p:nvPicPr>
        <p:blipFill>
          <a:blip r:embed="rId3" cstate="print">
            <a:lum bright="-30000" contrast="40000"/>
          </a:blip>
          <a:stretch>
            <a:fillRect/>
          </a:stretch>
        </p:blipFill>
        <p:spPr>
          <a:xfrm>
            <a:off x="714348" y="1126602"/>
            <a:ext cx="7929618" cy="5374232"/>
          </a:xfrm>
          <a:prstGeom prst="rect">
            <a:avLst/>
          </a:prstGeom>
        </p:spPr>
      </p:pic>
      <p:pic>
        <p:nvPicPr>
          <p:cNvPr id="6" name="Рисунок 5" descr="ЛогоИАКП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476375" cy="500066"/>
          </a:xfrm>
          <a:prstGeom prst="rect">
            <a:avLst/>
          </a:prstGeom>
        </p:spPr>
      </p:pic>
      <p:sp>
        <p:nvSpPr>
          <p:cNvPr id="7" name="Нижний колонтитул 3"/>
          <p:cNvSpPr txBox="1">
            <a:spLocks/>
          </p:cNvSpPr>
          <p:nvPr/>
        </p:nvSpPr>
        <p:spPr>
          <a:xfrm>
            <a:off x="267648" y="6531261"/>
            <a:ext cx="8640960" cy="293688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Источник жизни из недр Земли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Source of  life from bowels of the Earth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08912" cy="64291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Последовательность действий</a:t>
            </a:r>
            <a:r>
              <a:rPr lang="en-US" sz="3200" b="1" dirty="0" smtClean="0">
                <a:solidFill>
                  <a:srgbClr val="7030A0"/>
                </a:solidFill>
              </a:rPr>
              <a:t>    Sequencing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5" name="Содержимое 4" descr="13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20000"/>
          </a:blip>
          <a:stretch>
            <a:fillRect/>
          </a:stretch>
        </p:blipFill>
        <p:spPr>
          <a:xfrm>
            <a:off x="1357290" y="785794"/>
            <a:ext cx="6929486" cy="5467626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73502" y="6342371"/>
            <a:ext cx="8496944" cy="428628"/>
          </a:xfrm>
        </p:spPr>
        <p:txBody>
          <a:bodyPr/>
          <a:lstStyle/>
          <a:p>
            <a:pPr lvl="0" algn="ctr">
              <a:defRPr/>
            </a:pPr>
            <a:r>
              <a:rPr lang="ru-RU" sz="1600" dirty="0" smtClean="0"/>
              <a:t>Источник жизни из недр Земли</a:t>
            </a:r>
            <a:r>
              <a:rPr lang="en-US" sz="1600" dirty="0" smtClean="0"/>
              <a:t>                  Source of  life from bowels of the Earth</a:t>
            </a:r>
            <a:endParaRPr lang="ru-RU" sz="1600" dirty="0"/>
          </a:p>
        </p:txBody>
      </p:sp>
      <p:pic>
        <p:nvPicPr>
          <p:cNvPr id="6" name="Рисунок 5" descr="ЛогоИАКП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476375" cy="5000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87824" y="350100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C40C5"/>
                </a:solidFill>
              </a:rPr>
              <a:t>order</a:t>
            </a:r>
            <a:endParaRPr lang="ru-RU" b="1" dirty="0">
              <a:solidFill>
                <a:srgbClr val="CC40C5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91880" y="2708920"/>
            <a:ext cx="26642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satellite thermal survey of the Earth's crust</a:t>
            </a: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8024" y="3429000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B48900"/>
                </a:solidFill>
              </a:rPr>
              <a:t>image processing,</a:t>
            </a:r>
          </a:p>
          <a:p>
            <a:pPr algn="ctr"/>
            <a:r>
              <a:rPr lang="en-US" sz="1600" b="1" dirty="0" smtClean="0">
                <a:solidFill>
                  <a:srgbClr val="B48900"/>
                </a:solidFill>
              </a:rPr>
              <a:t> reconstruction</a:t>
            </a:r>
            <a:endParaRPr lang="ru-RU" sz="1600" b="1" dirty="0">
              <a:solidFill>
                <a:srgbClr val="B489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18669" y="4653136"/>
            <a:ext cx="23042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72AF2F"/>
                </a:solidFill>
              </a:rPr>
              <a:t>map of underground water, recommendations for drilling</a:t>
            </a:r>
            <a:endParaRPr lang="ru-RU" sz="1600" b="1" dirty="0">
              <a:solidFill>
                <a:srgbClr val="72AF2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67544" y="6237312"/>
            <a:ext cx="8352928" cy="436565"/>
          </a:xfrm>
        </p:spPr>
        <p:txBody>
          <a:bodyPr/>
          <a:lstStyle/>
          <a:p>
            <a:pPr lvl="0" algn="ctr">
              <a:defRPr/>
            </a:pPr>
            <a:r>
              <a:rPr lang="ru-RU" sz="1600" dirty="0" smtClean="0"/>
              <a:t>Источник жизни из недр Земли</a:t>
            </a:r>
            <a:r>
              <a:rPr lang="en-US" sz="1600" dirty="0" smtClean="0"/>
              <a:t>                 Source of  life from bowels of the Earth</a:t>
            </a:r>
            <a:endParaRPr lang="ru-RU" sz="16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000232" y="0"/>
            <a:ext cx="6858048" cy="714356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新細明體" pitchFamily="18" charset="-120"/>
                <a:cs typeface="+mj-cs"/>
              </a:rPr>
              <a:t/>
            </a:r>
            <a:br>
              <a:rPr kumimoji="0" lang="ru-RU" sz="13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新細明體" pitchFamily="18" charset="-120"/>
                <a:cs typeface="+mj-cs"/>
              </a:rPr>
            </a:br>
            <a:r>
              <a:rPr kumimoji="0" lang="ru-RU" sz="64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新細明體" pitchFamily="18" charset="-120"/>
                <a:cs typeface="+mj-cs"/>
              </a:rPr>
              <a:t>Принципиальная схема дистанционного геотермического зондирования по технологии МВТГМ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6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ea typeface="新細明體" pitchFamily="18" charset="-120"/>
                <a:cs typeface="+mj-cs"/>
              </a:rPr>
              <a:t>Structural scheme of</a:t>
            </a:r>
            <a:r>
              <a:rPr lang="ru-RU" sz="6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ea typeface="新細明體" pitchFamily="18" charset="-120"/>
                <a:cs typeface="+mj-cs"/>
              </a:rPr>
              <a:t> </a:t>
            </a:r>
            <a:r>
              <a:rPr lang="en-US" sz="6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ea typeface="新細明體" pitchFamily="18" charset="-120"/>
                <a:cs typeface="+mj-cs"/>
              </a:rPr>
              <a:t>geothermal remote sensing  by  MVTGM technology </a:t>
            </a:r>
            <a:r>
              <a:rPr kumimoji="0" lang="ru-RU" sz="64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新細明體" pitchFamily="18" charset="-120"/>
                <a:cs typeface="+mj-cs"/>
              </a:rPr>
              <a:t/>
            </a:r>
            <a:br>
              <a:rPr kumimoji="0" lang="ru-RU" sz="64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新細明體" pitchFamily="18" charset="-120"/>
                <a:cs typeface="+mj-cs"/>
              </a:rPr>
            </a:br>
            <a:endParaRPr kumimoji="0" lang="ru-RU" sz="6400" b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新細明體" pitchFamily="18" charset="-120"/>
              <a:cs typeface="+mj-cs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140200" y="2728913"/>
            <a:ext cx="13192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MO" dirty="0">
              <a:latin typeface="굴림" pitchFamily="34" charset="-127"/>
              <a:ea typeface="新細明體" pitchFamily="18" charset="-120"/>
            </a:endParaRPr>
          </a:p>
        </p:txBody>
      </p:sp>
      <p:pic>
        <p:nvPicPr>
          <p:cNvPr id="7" name="Picture 13" descr="gis199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920750" y="765175"/>
            <a:ext cx="2520950" cy="2376488"/>
          </a:xfrm>
          <a:prstGeom prst="rect">
            <a:avLst/>
          </a:prstGeom>
          <a:noFill/>
        </p:spPr>
      </p:pic>
      <p:sp>
        <p:nvSpPr>
          <p:cNvPr id="8" name="Text Box 14"/>
          <p:cNvSpPr txBox="1">
            <a:spLocks noChangeArrowheads="1"/>
          </p:cNvSpPr>
          <p:nvPr/>
        </p:nvSpPr>
        <p:spPr bwMode="auto">
          <a:xfrm flipH="1">
            <a:off x="5549900" y="1216025"/>
            <a:ext cx="1851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MO" dirty="0">
              <a:latin typeface="굴림" pitchFamily="34" charset="-127"/>
              <a:ea typeface="新細明體" pitchFamily="18" charset="-120"/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3419872" y="908720"/>
            <a:ext cx="99956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b="1" dirty="0" smtClean="0">
                <a:ea typeface="新細明體" pitchFamily="18" charset="-120"/>
              </a:rPr>
              <a:t>Спутники</a:t>
            </a:r>
            <a:br>
              <a:rPr lang="ru-RU" sz="1000" b="1" dirty="0" smtClean="0">
                <a:ea typeface="新細明體" pitchFamily="18" charset="-120"/>
              </a:rPr>
            </a:br>
            <a:r>
              <a:rPr lang="ru-RU" sz="1000" b="1" dirty="0" smtClean="0">
                <a:ea typeface="新細明體" pitchFamily="18" charset="-120"/>
              </a:rPr>
              <a:t> </a:t>
            </a:r>
            <a:r>
              <a:rPr lang="en-US" sz="1000" b="1" dirty="0">
                <a:ea typeface="新細明體" pitchFamily="18" charset="-120"/>
              </a:rPr>
              <a:t>Landsat</a:t>
            </a:r>
            <a:r>
              <a:rPr lang="ru-RU" sz="1000" b="1" dirty="0">
                <a:ea typeface="新細明體" pitchFamily="18" charset="-120"/>
              </a:rPr>
              <a:t>, </a:t>
            </a:r>
            <a:endParaRPr lang="en-US" sz="1000" b="1" dirty="0" smtClean="0">
              <a:ea typeface="新細明體" pitchFamily="18" charset="-120"/>
            </a:endParaRPr>
          </a:p>
          <a:p>
            <a:r>
              <a:rPr lang="en-US" sz="1000" b="1" dirty="0" smtClean="0">
                <a:ea typeface="新細明體" pitchFamily="18" charset="-120"/>
              </a:rPr>
              <a:t>Terra</a:t>
            </a:r>
            <a:r>
              <a:rPr lang="en-US" sz="1000" b="1" dirty="0">
                <a:ea typeface="新細明體" pitchFamily="18" charset="-120"/>
              </a:rPr>
              <a:t>, </a:t>
            </a:r>
            <a:endParaRPr lang="en-US" sz="1000" b="1" dirty="0" smtClean="0">
              <a:ea typeface="新細明體" pitchFamily="18" charset="-120"/>
            </a:endParaRPr>
          </a:p>
          <a:p>
            <a:r>
              <a:rPr lang="en-US" sz="1000" b="1" dirty="0" smtClean="0">
                <a:ea typeface="新細明體" pitchFamily="18" charset="-120"/>
              </a:rPr>
              <a:t>Iconos</a:t>
            </a:r>
            <a:r>
              <a:rPr lang="ru-RU" sz="1000" b="1" dirty="0" smtClean="0">
                <a:ea typeface="新細明體" pitchFamily="18" charset="-120"/>
              </a:rPr>
              <a:t>, </a:t>
            </a:r>
            <a:endParaRPr lang="en-US" sz="1000" b="1" dirty="0" smtClean="0">
              <a:ea typeface="新細明體" pitchFamily="18" charset="-120"/>
            </a:endParaRPr>
          </a:p>
          <a:p>
            <a:r>
              <a:rPr lang="ru-RU" sz="1000" b="1" dirty="0" smtClean="0">
                <a:ea typeface="新細明體" pitchFamily="18" charset="-120"/>
              </a:rPr>
              <a:t>Ресурс- ДК</a:t>
            </a:r>
            <a:endParaRPr lang="en-US" sz="1000" b="1" dirty="0" smtClean="0">
              <a:ea typeface="新細明體" pitchFamily="18" charset="-120"/>
            </a:endParaRPr>
          </a:p>
          <a:p>
            <a:endParaRPr lang="en-US" sz="1000" b="1" dirty="0" smtClean="0">
              <a:ea typeface="新細明體" pitchFamily="18" charset="-120"/>
            </a:endParaRPr>
          </a:p>
          <a:p>
            <a:r>
              <a:rPr lang="en-US" sz="1000" b="1" dirty="0" smtClean="0">
                <a:solidFill>
                  <a:schemeClr val="accent1">
                    <a:lumMod val="75000"/>
                  </a:schemeClr>
                </a:solidFill>
                <a:ea typeface="新細明體" pitchFamily="18" charset="-120"/>
              </a:rPr>
              <a:t>Satellites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ea typeface="新細明體" pitchFamily="18" charset="-120"/>
              </a:rPr>
              <a:t/>
            </a:r>
            <a:b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ea typeface="新細明體" pitchFamily="18" charset="-120"/>
              </a:rPr>
            </a:b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ea typeface="新細明體" pitchFamily="18" charset="-120"/>
              </a:rPr>
              <a:t> </a:t>
            </a:r>
            <a:r>
              <a:rPr lang="en-US" sz="1000" b="1" dirty="0" smtClean="0">
                <a:solidFill>
                  <a:schemeClr val="accent1">
                    <a:lumMod val="75000"/>
                  </a:schemeClr>
                </a:solidFill>
                <a:ea typeface="新細明體" pitchFamily="18" charset="-120"/>
              </a:rPr>
              <a:t>Landsat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ea typeface="新細明體" pitchFamily="18" charset="-120"/>
              </a:rPr>
              <a:t>, </a:t>
            </a:r>
            <a:endParaRPr lang="en-US" sz="1000" b="1" dirty="0" smtClean="0">
              <a:solidFill>
                <a:schemeClr val="accent1">
                  <a:lumMod val="75000"/>
                </a:schemeClr>
              </a:solidFill>
              <a:ea typeface="新細明體" pitchFamily="18" charset="-120"/>
            </a:endParaRPr>
          </a:p>
          <a:p>
            <a:r>
              <a:rPr lang="en-US" sz="1000" b="1" dirty="0" smtClean="0">
                <a:solidFill>
                  <a:schemeClr val="accent1">
                    <a:lumMod val="75000"/>
                  </a:schemeClr>
                </a:solidFill>
                <a:ea typeface="新細明體" pitchFamily="18" charset="-120"/>
              </a:rPr>
              <a:t>Terra, </a:t>
            </a:r>
          </a:p>
          <a:p>
            <a:r>
              <a:rPr lang="en-US" sz="1000" b="1" dirty="0" smtClean="0">
                <a:solidFill>
                  <a:schemeClr val="accent1">
                    <a:lumMod val="75000"/>
                  </a:schemeClr>
                </a:solidFill>
                <a:ea typeface="新細明體" pitchFamily="18" charset="-120"/>
              </a:rPr>
              <a:t>Iconos,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ea typeface="新細明體" pitchFamily="18" charset="-120"/>
              </a:rPr>
              <a:t>  </a:t>
            </a:r>
            <a:endParaRPr lang="en-US" sz="1000" b="1" dirty="0" smtClean="0">
              <a:solidFill>
                <a:schemeClr val="accent1">
                  <a:lumMod val="75000"/>
                </a:schemeClr>
              </a:solidFill>
              <a:ea typeface="新細明體" pitchFamily="18" charset="-120"/>
            </a:endParaRPr>
          </a:p>
          <a:p>
            <a:r>
              <a:rPr lang="en-US" sz="1000" b="1" dirty="0" smtClean="0">
                <a:solidFill>
                  <a:schemeClr val="accent1">
                    <a:lumMod val="75000"/>
                  </a:schemeClr>
                </a:solidFill>
                <a:ea typeface="新細明體" pitchFamily="18" charset="-120"/>
              </a:rPr>
              <a:t>Resurs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ea typeface="新細明體" pitchFamily="18" charset="-120"/>
              </a:rPr>
              <a:t>- </a:t>
            </a:r>
            <a:r>
              <a:rPr lang="en-US" sz="1000" b="1" dirty="0" smtClean="0">
                <a:solidFill>
                  <a:schemeClr val="accent1">
                    <a:lumMod val="75000"/>
                  </a:schemeClr>
                </a:solidFill>
                <a:ea typeface="新細明體" pitchFamily="18" charset="-120"/>
              </a:rPr>
              <a:t>DK</a:t>
            </a:r>
            <a:endParaRPr lang="ru-RU" sz="1000" b="1" dirty="0" smtClean="0">
              <a:solidFill>
                <a:schemeClr val="accent1">
                  <a:lumMod val="75000"/>
                </a:schemeClr>
              </a:solidFill>
              <a:ea typeface="新細明體" pitchFamily="18" charset="-120"/>
            </a:endParaRPr>
          </a:p>
          <a:p>
            <a:endParaRPr lang="ru-RU" sz="1000" b="1" dirty="0">
              <a:ea typeface="新細明體" pitchFamily="18" charset="-120"/>
            </a:endParaRP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 flipV="1">
            <a:off x="4376738" y="3716338"/>
            <a:ext cx="3744912" cy="1944687"/>
          </a:xfrm>
          <a:prstGeom prst="rect">
            <a:avLst/>
          </a:prstGeom>
          <a:noFill/>
          <a:ln w="38100" algn="ctr">
            <a:solidFill>
              <a:srgbClr val="0000FF"/>
            </a:solidFill>
            <a:miter lim="800000"/>
            <a:headEnd/>
            <a:tailEnd/>
          </a:ln>
          <a:effectLst>
            <a:prstShdw prst="shdw17" dist="17961" dir="2700000">
              <a:srgbClr val="000099"/>
            </a:prstShdw>
          </a:effectLst>
        </p:spPr>
        <p:txBody>
          <a:bodyPr rot="10800000" lIns="90000" tIns="234000" rIns="90000"/>
          <a:lstStyle/>
          <a:p>
            <a:pPr marL="265113" indent="-173038" eaLnBrk="1" hangingPunct="1">
              <a:lnSpc>
                <a:spcPct val="110000"/>
              </a:lnSpc>
              <a:spcBef>
                <a:spcPct val="30000"/>
              </a:spcBef>
              <a:buClr>
                <a:srgbClr val="666633"/>
              </a:buClr>
              <a:buFont typeface="Wingdings" pitchFamily="2" charset="2"/>
              <a:buNone/>
            </a:pPr>
            <a:endParaRPr kumimoji="1" lang="ru-MO" sz="1300" b="1" dirty="0">
              <a:latin typeface="굴림" pitchFamily="34" charset="-127"/>
              <a:ea typeface="新細明體" pitchFamily="18" charset="-120"/>
            </a:endParaRPr>
          </a:p>
        </p:txBody>
      </p:sp>
      <p:pic>
        <p:nvPicPr>
          <p:cNvPr id="11" name="Picture 19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7463" y="4149725"/>
            <a:ext cx="11811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0" descr="P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05525" y="4221163"/>
            <a:ext cx="935038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1" descr="P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13588" y="4149725"/>
            <a:ext cx="93503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5314950" y="5445125"/>
            <a:ext cx="256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latin typeface="굴림" pitchFamily="34" charset="-127"/>
                <a:ea typeface="新細明體" pitchFamily="18" charset="-120"/>
              </a:rPr>
              <a:t>    </a:t>
            </a:r>
            <a:endParaRPr lang="ru-RU" sz="1400" b="1" dirty="0">
              <a:latin typeface="굴림" pitchFamily="34" charset="-127"/>
              <a:ea typeface="新細明體" pitchFamily="18" charset="-120"/>
            </a:endParaRPr>
          </a:p>
        </p:txBody>
      </p:sp>
      <p:sp>
        <p:nvSpPr>
          <p:cNvPr id="15" name="Text Box 23"/>
          <p:cNvSpPr txBox="1">
            <a:spLocks noChangeArrowheads="1"/>
          </p:cNvSpPr>
          <p:nvPr/>
        </p:nvSpPr>
        <p:spPr bwMode="auto">
          <a:xfrm>
            <a:off x="2360613" y="4292600"/>
            <a:ext cx="1460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MO" dirty="0">
              <a:latin typeface="굴림" pitchFamily="34" charset="-127"/>
              <a:ea typeface="新細明體" pitchFamily="18" charset="-120"/>
            </a:endParaRPr>
          </a:p>
        </p:txBody>
      </p:sp>
      <p:sp>
        <p:nvSpPr>
          <p:cNvPr id="16" name="Text Box 24"/>
          <p:cNvSpPr txBox="1">
            <a:spLocks noChangeArrowheads="1"/>
          </p:cNvSpPr>
          <p:nvPr/>
        </p:nvSpPr>
        <p:spPr bwMode="auto">
          <a:xfrm>
            <a:off x="2123728" y="3284984"/>
            <a:ext cx="14170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b="1" dirty="0">
                <a:latin typeface="+mj-lt"/>
                <a:ea typeface="新細明體" pitchFamily="18" charset="-120"/>
              </a:rPr>
              <a:t>Съемка заданного объекта </a:t>
            </a:r>
            <a:r>
              <a:rPr lang="ru-RU" sz="1000" b="1" dirty="0" smtClean="0">
                <a:latin typeface="+mj-lt"/>
                <a:ea typeface="新細明體" pitchFamily="18" charset="-120"/>
              </a:rPr>
              <a:t>Земли</a:t>
            </a:r>
            <a:endParaRPr lang="en-US" sz="1000" b="1" dirty="0" smtClean="0">
              <a:latin typeface="+mj-lt"/>
              <a:ea typeface="新細明體" pitchFamily="18" charset="-120"/>
            </a:endParaRPr>
          </a:p>
        </p:txBody>
      </p:sp>
      <p:sp>
        <p:nvSpPr>
          <p:cNvPr id="17" name="Text Box 26"/>
          <p:cNvSpPr txBox="1">
            <a:spLocks noChangeArrowheads="1"/>
          </p:cNvSpPr>
          <p:nvPr/>
        </p:nvSpPr>
        <p:spPr bwMode="auto">
          <a:xfrm>
            <a:off x="5364088" y="3068960"/>
            <a:ext cx="1743992" cy="110799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rgbClr val="F8F8F8"/>
                </a:solidFill>
                <a:latin typeface="+mj-lt"/>
                <a:ea typeface="新細明體" pitchFamily="18" charset="-120"/>
              </a:rPr>
              <a:t>ЗАО «Институт аэрокосмического приборостроения</a:t>
            </a:r>
            <a:r>
              <a:rPr lang="ru-RU" sz="1100" b="1" dirty="0" smtClean="0">
                <a:solidFill>
                  <a:srgbClr val="F8F8F8"/>
                </a:solidFill>
                <a:latin typeface="+mj-lt"/>
                <a:ea typeface="新細明體" pitchFamily="18" charset="-120"/>
              </a:rPr>
              <a:t>»</a:t>
            </a:r>
            <a:endParaRPr lang="en-US" sz="1100" b="1" dirty="0" smtClean="0">
              <a:solidFill>
                <a:srgbClr val="F8F8F8"/>
              </a:solidFill>
              <a:latin typeface="+mj-lt"/>
              <a:ea typeface="新細明體" pitchFamily="18" charset="-120"/>
            </a:endParaRPr>
          </a:p>
          <a:p>
            <a:pPr algn="ctr"/>
            <a:r>
              <a:rPr lang="en-US" sz="11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新細明體" pitchFamily="18" charset="-120"/>
              </a:rPr>
              <a:t>JSC </a:t>
            </a:r>
            <a:r>
              <a:rPr lang="ru-RU" sz="11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新細明體" pitchFamily="18" charset="-120"/>
              </a:rPr>
              <a:t>«</a:t>
            </a:r>
            <a:r>
              <a:rPr lang="en-US" sz="11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新細明體" pitchFamily="18" charset="-120"/>
              </a:rPr>
              <a:t>Institute  of  aerospace  instrumentation</a:t>
            </a:r>
            <a:r>
              <a:rPr lang="ru-RU" sz="11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新細明體" pitchFamily="18" charset="-120"/>
              </a:rPr>
              <a:t>»</a:t>
            </a:r>
            <a:endParaRPr lang="ru-RU" sz="1100" b="1" dirty="0">
              <a:solidFill>
                <a:schemeClr val="accent2">
                  <a:lumMod val="40000"/>
                  <a:lumOff val="60000"/>
                </a:schemeClr>
              </a:solidFill>
              <a:latin typeface="+mj-lt"/>
              <a:ea typeface="新細明體" pitchFamily="18" charset="-120"/>
            </a:endParaRPr>
          </a:p>
        </p:txBody>
      </p:sp>
      <p:sp>
        <p:nvSpPr>
          <p:cNvPr id="18" name="Rectangle 28"/>
          <p:cNvSpPr>
            <a:spLocks noChangeArrowheads="1"/>
          </p:cNvSpPr>
          <p:nvPr/>
        </p:nvSpPr>
        <p:spPr bwMode="auto">
          <a:xfrm>
            <a:off x="6248400" y="1484313"/>
            <a:ext cx="187325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9" name="Rectangle 29"/>
          <p:cNvSpPr>
            <a:spLocks noChangeArrowheads="1"/>
          </p:cNvSpPr>
          <p:nvPr/>
        </p:nvSpPr>
        <p:spPr bwMode="auto">
          <a:xfrm>
            <a:off x="5097463" y="1052736"/>
            <a:ext cx="2232025" cy="1511077"/>
          </a:xfrm>
          <a:prstGeom prst="rect">
            <a:avLst/>
          </a:prstGeom>
          <a:solidFill>
            <a:srgbClr val="FFFFFF"/>
          </a:solidFill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MO" dirty="0">
              <a:latin typeface="굴림" pitchFamily="34" charset="-127"/>
              <a:ea typeface="新細明體" pitchFamily="18" charset="-120"/>
            </a:endParaRPr>
          </a:p>
        </p:txBody>
      </p:sp>
      <p:pic>
        <p:nvPicPr>
          <p:cNvPr id="20" name="Picture 30" descr="oktqaema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73725" y="1484313"/>
            <a:ext cx="100806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Box 35"/>
          <p:cNvSpPr txBox="1">
            <a:spLocks noChangeArrowheads="1"/>
          </p:cNvSpPr>
          <p:nvPr/>
        </p:nvSpPr>
        <p:spPr bwMode="auto">
          <a:xfrm>
            <a:off x="4427984" y="5013176"/>
            <a:ext cx="35290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>
                <a:latin typeface="+mj-lt"/>
                <a:ea typeface="新細明體" pitchFamily="18" charset="-120"/>
              </a:rPr>
              <a:t>Центр обработки и интерпретации </a:t>
            </a:r>
            <a:r>
              <a:rPr lang="ru-RU" sz="1200" b="1" dirty="0" smtClean="0">
                <a:latin typeface="+mj-lt"/>
                <a:ea typeface="新細明體" pitchFamily="18" charset="-120"/>
              </a:rPr>
              <a:t>ДДЗ</a:t>
            </a:r>
            <a:endParaRPr lang="en-US" sz="1200" b="1" dirty="0" smtClean="0">
              <a:latin typeface="+mj-lt"/>
              <a:ea typeface="新細明體" pitchFamily="18" charset="-120"/>
            </a:endParaRPr>
          </a:p>
          <a:p>
            <a:pPr algn="ctr"/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新細明體" pitchFamily="18" charset="-120"/>
              </a:rPr>
              <a:t>Center for processing and interpretation of remote sensing data</a:t>
            </a:r>
            <a:endParaRPr lang="ru-RU" sz="1200" b="1" dirty="0">
              <a:solidFill>
                <a:schemeClr val="accent1">
                  <a:lumMod val="75000"/>
                </a:schemeClr>
              </a:solidFill>
              <a:latin typeface="+mj-lt"/>
              <a:ea typeface="新細明體" pitchFamily="18" charset="-120"/>
            </a:endParaRPr>
          </a:p>
          <a:p>
            <a:pPr algn="ctr"/>
            <a:r>
              <a:rPr lang="en-US" sz="1200" b="1" dirty="0">
                <a:latin typeface="굴림" pitchFamily="34" charset="-127"/>
                <a:ea typeface="新細明體" pitchFamily="18" charset="-120"/>
              </a:rPr>
              <a:t> </a:t>
            </a:r>
            <a:endParaRPr lang="ru-RU" sz="1200" b="1" dirty="0">
              <a:latin typeface="굴림" pitchFamily="34" charset="-127"/>
              <a:ea typeface="新細明體" pitchFamily="18" charset="-120"/>
            </a:endParaRPr>
          </a:p>
        </p:txBody>
      </p:sp>
      <p:sp>
        <p:nvSpPr>
          <p:cNvPr id="22" name="Text Box 39"/>
          <p:cNvSpPr txBox="1">
            <a:spLocks noChangeArrowheads="1"/>
          </p:cNvSpPr>
          <p:nvPr/>
        </p:nvSpPr>
        <p:spPr bwMode="auto">
          <a:xfrm>
            <a:off x="7308304" y="2708920"/>
            <a:ext cx="79057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>
                <a:latin typeface="굴림" pitchFamily="34" charset="-127"/>
                <a:ea typeface="新細明體" pitchFamily="18" charset="-120"/>
              </a:rPr>
              <a:t>      </a:t>
            </a:r>
            <a:r>
              <a:rPr lang="ru-RU" sz="1000" b="1" dirty="0">
                <a:latin typeface="+mj-lt"/>
                <a:ea typeface="新細明體" pitchFamily="18" charset="-120"/>
              </a:rPr>
              <a:t>Оплата</a:t>
            </a:r>
          </a:p>
        </p:txBody>
      </p:sp>
      <p:sp>
        <p:nvSpPr>
          <p:cNvPr id="23" name="Text Box 40"/>
          <p:cNvSpPr txBox="1">
            <a:spLocks noChangeArrowheads="1"/>
          </p:cNvSpPr>
          <p:nvPr/>
        </p:nvSpPr>
        <p:spPr bwMode="auto">
          <a:xfrm>
            <a:off x="3923928" y="2852936"/>
            <a:ext cx="14398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 b="1" dirty="0">
                <a:latin typeface="+mj-lt"/>
                <a:ea typeface="新細明體" pitchFamily="18" charset="-120"/>
              </a:rPr>
              <a:t>Передача работы </a:t>
            </a:r>
            <a:r>
              <a:rPr lang="en-US" sz="1000" b="1" dirty="0">
                <a:latin typeface="+mj-lt"/>
                <a:ea typeface="新細明體" pitchFamily="18" charset="-120"/>
              </a:rPr>
              <a:t>“</a:t>
            </a:r>
            <a:r>
              <a:rPr lang="ru-RU" sz="1000" b="1" dirty="0" smtClean="0">
                <a:latin typeface="+mj-lt"/>
                <a:ea typeface="新細明體" pitchFamily="18" charset="-120"/>
              </a:rPr>
              <a:t>под</a:t>
            </a:r>
            <a:r>
              <a:rPr lang="en-US" sz="1000" b="1" dirty="0" smtClean="0">
                <a:latin typeface="+mj-lt"/>
                <a:ea typeface="新細明體" pitchFamily="18" charset="-120"/>
              </a:rPr>
              <a:t>   </a:t>
            </a:r>
            <a:r>
              <a:rPr lang="ru-RU" sz="1000" b="1" dirty="0" smtClean="0">
                <a:latin typeface="+mj-lt"/>
                <a:ea typeface="新細明體" pitchFamily="18" charset="-120"/>
              </a:rPr>
              <a:t>ключ</a:t>
            </a:r>
            <a:r>
              <a:rPr lang="en-US" sz="1000" b="1" dirty="0">
                <a:latin typeface="+mj-lt"/>
                <a:ea typeface="新細明體" pitchFamily="18" charset="-120"/>
              </a:rPr>
              <a:t>”</a:t>
            </a:r>
            <a:endParaRPr lang="ru-RU" sz="1000" b="1" dirty="0">
              <a:latin typeface="+mj-lt"/>
              <a:ea typeface="新細明體" pitchFamily="18" charset="-120"/>
            </a:endParaRPr>
          </a:p>
        </p:txBody>
      </p:sp>
      <p:sp>
        <p:nvSpPr>
          <p:cNvPr id="24" name="Text Box 44"/>
          <p:cNvSpPr txBox="1">
            <a:spLocks noChangeArrowheads="1"/>
          </p:cNvSpPr>
          <p:nvPr/>
        </p:nvSpPr>
        <p:spPr bwMode="auto">
          <a:xfrm>
            <a:off x="7545388" y="14049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MO" dirty="0">
              <a:latin typeface="굴림" pitchFamily="34" charset="-127"/>
              <a:ea typeface="新細明體" pitchFamily="18" charset="-120"/>
            </a:endParaRPr>
          </a:p>
        </p:txBody>
      </p:sp>
      <p:sp>
        <p:nvSpPr>
          <p:cNvPr id="25" name="Text Box 45"/>
          <p:cNvSpPr txBox="1">
            <a:spLocks noChangeArrowheads="1"/>
          </p:cNvSpPr>
          <p:nvPr/>
        </p:nvSpPr>
        <p:spPr bwMode="auto">
          <a:xfrm>
            <a:off x="7596336" y="1268760"/>
            <a:ext cx="1387475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+mj-lt"/>
                <a:ea typeface="新細明體" pitchFamily="18" charset="-120"/>
              </a:rPr>
              <a:t>Контракт</a:t>
            </a:r>
            <a:r>
              <a:rPr lang="en-US" sz="1400" b="1" dirty="0" smtClean="0">
                <a:latin typeface="+mj-lt"/>
                <a:ea typeface="新細明體" pitchFamily="18" charset="-120"/>
              </a:rPr>
              <a:t> </a:t>
            </a:r>
            <a:r>
              <a:rPr lang="en-US" sz="1400" b="1" dirty="0" smtClean="0">
                <a:solidFill>
                  <a:srgbClr val="0070C0"/>
                </a:solidFill>
                <a:latin typeface="+mj-lt"/>
                <a:ea typeface="新細明體" pitchFamily="18" charset="-120"/>
              </a:rPr>
              <a:t>Contract</a:t>
            </a:r>
            <a:endParaRPr lang="ru-RU" sz="1400" b="1" dirty="0">
              <a:solidFill>
                <a:srgbClr val="0070C0"/>
              </a:solidFill>
              <a:latin typeface="+mj-lt"/>
              <a:ea typeface="新細明體" pitchFamily="18" charset="-120"/>
            </a:endParaRPr>
          </a:p>
        </p:txBody>
      </p:sp>
      <p:sp>
        <p:nvSpPr>
          <p:cNvPr id="26" name="Text Box 50"/>
          <p:cNvSpPr txBox="1">
            <a:spLocks noChangeArrowheads="1"/>
          </p:cNvSpPr>
          <p:nvPr/>
        </p:nvSpPr>
        <p:spPr bwMode="auto">
          <a:xfrm>
            <a:off x="5314950" y="765175"/>
            <a:ext cx="1582738" cy="5847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8F8F8"/>
                </a:solidFill>
                <a:latin typeface="+mj-lt"/>
                <a:ea typeface="新細明體" pitchFamily="18" charset="-120"/>
              </a:rPr>
              <a:t>Клиенты</a:t>
            </a:r>
            <a:endParaRPr lang="en-US" sz="1600" b="1" dirty="0" smtClean="0">
              <a:solidFill>
                <a:srgbClr val="F8F8F8"/>
              </a:solidFill>
              <a:latin typeface="+mj-lt"/>
              <a:ea typeface="新細明體" pitchFamily="18" charset="-120"/>
            </a:endParaRPr>
          </a:p>
          <a:p>
            <a:pPr algn="ctr"/>
            <a:r>
              <a:rPr lang="en-US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新細明體" pitchFamily="18" charset="-120"/>
              </a:rPr>
              <a:t>Customers</a:t>
            </a:r>
            <a:endParaRPr lang="ru-RU" sz="1600" b="1" dirty="0">
              <a:solidFill>
                <a:schemeClr val="accent2">
                  <a:lumMod val="40000"/>
                  <a:lumOff val="60000"/>
                </a:schemeClr>
              </a:solidFill>
              <a:latin typeface="+mj-lt"/>
              <a:ea typeface="新細明體" pitchFamily="18" charset="-120"/>
            </a:endParaRPr>
          </a:p>
        </p:txBody>
      </p:sp>
      <p:sp>
        <p:nvSpPr>
          <p:cNvPr id="27" name="Line 59"/>
          <p:cNvSpPr>
            <a:spLocks noChangeShapeType="1"/>
          </p:cNvSpPr>
          <p:nvPr/>
        </p:nvSpPr>
        <p:spPr bwMode="auto">
          <a:xfrm>
            <a:off x="7329488" y="1844674"/>
            <a:ext cx="1707008" cy="149"/>
          </a:xfrm>
          <a:prstGeom prst="line">
            <a:avLst/>
          </a:prstGeom>
          <a:noFill/>
          <a:ln w="57150">
            <a:solidFill>
              <a:srgbClr val="0085B4"/>
            </a:solidFill>
            <a:round/>
            <a:headEnd type="triangle"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8" name="Line 60"/>
          <p:cNvSpPr>
            <a:spLocks noChangeShapeType="1"/>
          </p:cNvSpPr>
          <p:nvPr/>
        </p:nvSpPr>
        <p:spPr bwMode="auto">
          <a:xfrm>
            <a:off x="9036496" y="1844972"/>
            <a:ext cx="0" cy="3024188"/>
          </a:xfrm>
          <a:prstGeom prst="line">
            <a:avLst/>
          </a:prstGeom>
          <a:noFill/>
          <a:ln w="57150">
            <a:solidFill>
              <a:srgbClr val="0085B4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9" name="Line 62"/>
          <p:cNvSpPr>
            <a:spLocks noChangeShapeType="1"/>
          </p:cNvSpPr>
          <p:nvPr/>
        </p:nvSpPr>
        <p:spPr bwMode="auto">
          <a:xfrm>
            <a:off x="6321425" y="5661025"/>
            <a:ext cx="0" cy="288925"/>
          </a:xfrm>
          <a:prstGeom prst="line">
            <a:avLst/>
          </a:prstGeom>
          <a:noFill/>
          <a:ln w="57150">
            <a:solidFill>
              <a:srgbClr val="0085B4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30" name="Line 67"/>
          <p:cNvSpPr>
            <a:spLocks noChangeShapeType="1"/>
          </p:cNvSpPr>
          <p:nvPr/>
        </p:nvSpPr>
        <p:spPr bwMode="auto">
          <a:xfrm>
            <a:off x="344488" y="1916113"/>
            <a:ext cx="576262" cy="0"/>
          </a:xfrm>
          <a:prstGeom prst="line">
            <a:avLst/>
          </a:prstGeom>
          <a:noFill/>
          <a:ln w="57150">
            <a:solidFill>
              <a:srgbClr val="0085B4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31" name="Text Box 69"/>
          <p:cNvSpPr txBox="1">
            <a:spLocks noChangeArrowheads="1"/>
          </p:cNvSpPr>
          <p:nvPr/>
        </p:nvSpPr>
        <p:spPr bwMode="auto">
          <a:xfrm>
            <a:off x="395536" y="5694299"/>
            <a:ext cx="40335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>
                <a:latin typeface="+mj-lt"/>
                <a:ea typeface="新細明體" pitchFamily="18" charset="-120"/>
              </a:rPr>
              <a:t>Заказ</a:t>
            </a:r>
            <a:r>
              <a:rPr lang="en-US" sz="1200" b="1" dirty="0">
                <a:latin typeface="+mj-lt"/>
                <a:ea typeface="新細明體" pitchFamily="18" charset="-120"/>
              </a:rPr>
              <a:t> </a:t>
            </a:r>
            <a:r>
              <a:rPr lang="ru-RU" sz="1200" b="1" dirty="0">
                <a:latin typeface="+mj-lt"/>
                <a:ea typeface="新細明體" pitchFamily="18" charset="-120"/>
              </a:rPr>
              <a:t>и покупка снимка </a:t>
            </a:r>
            <a:r>
              <a:rPr lang="en-US" sz="1200" b="1" dirty="0" smtClean="0">
                <a:latin typeface="+mj-lt"/>
                <a:ea typeface="新細明體" pitchFamily="18" charset="-120"/>
              </a:rPr>
              <a:t>  </a:t>
            </a: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新細明體" pitchFamily="18" charset="-120"/>
              </a:rPr>
              <a:t>Order and purchase of the image</a:t>
            </a:r>
            <a:endParaRPr lang="ru-RU" sz="1200" b="1" dirty="0">
              <a:solidFill>
                <a:schemeClr val="accent1">
                  <a:lumMod val="75000"/>
                </a:schemeClr>
              </a:solidFill>
              <a:latin typeface="+mj-lt"/>
              <a:ea typeface="新細明體" pitchFamily="18" charset="-120"/>
            </a:endParaRPr>
          </a:p>
        </p:txBody>
      </p:sp>
      <p:sp>
        <p:nvSpPr>
          <p:cNvPr id="32" name="Text Box 72"/>
          <p:cNvSpPr txBox="1">
            <a:spLocks noChangeArrowheads="1"/>
          </p:cNvSpPr>
          <p:nvPr/>
        </p:nvSpPr>
        <p:spPr bwMode="auto">
          <a:xfrm>
            <a:off x="2792413" y="4005263"/>
            <a:ext cx="1296987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000" b="1" dirty="0">
              <a:latin typeface="굴림" pitchFamily="34" charset="-127"/>
              <a:ea typeface="新細明體" pitchFamily="18" charset="-120"/>
            </a:endParaRPr>
          </a:p>
          <a:p>
            <a:pPr algn="ctr"/>
            <a:endParaRPr lang="ru-RU" sz="1000" b="1" dirty="0">
              <a:latin typeface="굴림" pitchFamily="34" charset="-127"/>
              <a:ea typeface="新細明體" pitchFamily="18" charset="-120"/>
            </a:endParaRPr>
          </a:p>
          <a:p>
            <a:pPr algn="ctr"/>
            <a:r>
              <a:rPr lang="ru-RU" sz="1000" b="1" dirty="0">
                <a:latin typeface="+mj-lt"/>
                <a:ea typeface="新細明體" pitchFamily="18" charset="-120"/>
              </a:rPr>
              <a:t>Доставка   снимка (7-10дней)</a:t>
            </a:r>
          </a:p>
          <a:p>
            <a:pPr algn="ctr"/>
            <a:endParaRPr lang="ru-RU" sz="1000" b="1" dirty="0">
              <a:latin typeface="굴림" pitchFamily="34" charset="-127"/>
              <a:ea typeface="新細明體" pitchFamily="18" charset="-120"/>
            </a:endParaRPr>
          </a:p>
        </p:txBody>
      </p:sp>
      <p:sp>
        <p:nvSpPr>
          <p:cNvPr id="33" name="Line 73"/>
          <p:cNvSpPr>
            <a:spLocks noChangeShapeType="1"/>
          </p:cNvSpPr>
          <p:nvPr/>
        </p:nvSpPr>
        <p:spPr bwMode="auto">
          <a:xfrm>
            <a:off x="8121650" y="4868863"/>
            <a:ext cx="935038" cy="0"/>
          </a:xfrm>
          <a:prstGeom prst="line">
            <a:avLst/>
          </a:prstGeom>
          <a:noFill/>
          <a:ln w="57150">
            <a:solidFill>
              <a:srgbClr val="0085B4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34" name="Line 76"/>
          <p:cNvSpPr>
            <a:spLocks noChangeShapeType="1"/>
          </p:cNvSpPr>
          <p:nvPr/>
        </p:nvSpPr>
        <p:spPr bwMode="auto">
          <a:xfrm>
            <a:off x="344488" y="1916113"/>
            <a:ext cx="0" cy="4033837"/>
          </a:xfrm>
          <a:prstGeom prst="line">
            <a:avLst/>
          </a:prstGeom>
          <a:noFill/>
          <a:ln w="57150">
            <a:solidFill>
              <a:srgbClr val="0085B4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35" name="Line 77"/>
          <p:cNvSpPr>
            <a:spLocks noChangeShapeType="1"/>
          </p:cNvSpPr>
          <p:nvPr/>
        </p:nvSpPr>
        <p:spPr bwMode="auto">
          <a:xfrm>
            <a:off x="344488" y="5949950"/>
            <a:ext cx="5976937" cy="0"/>
          </a:xfrm>
          <a:prstGeom prst="line">
            <a:avLst/>
          </a:prstGeom>
          <a:noFill/>
          <a:ln w="57150">
            <a:solidFill>
              <a:srgbClr val="0085B4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pic>
        <p:nvPicPr>
          <p:cNvPr id="36" name="Picture 79" descr="j15"/>
          <p:cNvPicPr>
            <a:picLocks noChangeAspect="1" noChangeArrowheads="1"/>
          </p:cNvPicPr>
          <p:nvPr/>
        </p:nvPicPr>
        <p:blipFill>
          <a:blip r:embed="rId7" cstate="print">
            <a:lum contrast="12000"/>
          </a:blip>
          <a:srcRect/>
          <a:stretch>
            <a:fillRect/>
          </a:stretch>
        </p:blipFill>
        <p:spPr bwMode="auto">
          <a:xfrm>
            <a:off x="992188" y="3789363"/>
            <a:ext cx="1871662" cy="19446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37" name="AutoShape 83"/>
          <p:cNvSpPr>
            <a:spLocks noChangeArrowheads="1"/>
          </p:cNvSpPr>
          <p:nvPr/>
        </p:nvSpPr>
        <p:spPr bwMode="auto">
          <a:xfrm>
            <a:off x="2649538" y="4797425"/>
            <a:ext cx="1727200" cy="288925"/>
          </a:xfrm>
          <a:prstGeom prst="rightArrow">
            <a:avLst>
              <a:gd name="adj1" fmla="val 50000"/>
              <a:gd name="adj2" fmla="val 149451"/>
            </a:avLst>
          </a:prstGeom>
          <a:solidFill>
            <a:srgbClr val="0085B4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8" name="AutoShape 84"/>
          <p:cNvSpPr>
            <a:spLocks noChangeArrowheads="1"/>
          </p:cNvSpPr>
          <p:nvPr/>
        </p:nvSpPr>
        <p:spPr bwMode="auto">
          <a:xfrm>
            <a:off x="1641475" y="3141663"/>
            <a:ext cx="646113" cy="1079500"/>
          </a:xfrm>
          <a:prstGeom prst="downArrow">
            <a:avLst>
              <a:gd name="adj1" fmla="val 50000"/>
              <a:gd name="adj2" fmla="val 41769"/>
            </a:avLst>
          </a:prstGeom>
          <a:solidFill>
            <a:srgbClr val="0085B4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9" name="AutoShape 86"/>
          <p:cNvSpPr>
            <a:spLocks noChangeArrowheads="1"/>
          </p:cNvSpPr>
          <p:nvPr/>
        </p:nvSpPr>
        <p:spPr bwMode="auto">
          <a:xfrm>
            <a:off x="5170488" y="2565400"/>
            <a:ext cx="177800" cy="1150938"/>
          </a:xfrm>
          <a:prstGeom prst="upArrow">
            <a:avLst>
              <a:gd name="adj1" fmla="val 50000"/>
              <a:gd name="adj2" fmla="val 161830"/>
            </a:avLst>
          </a:prstGeom>
          <a:solidFill>
            <a:srgbClr val="0085B4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0" name="AutoShape 87"/>
          <p:cNvSpPr>
            <a:spLocks noChangeArrowheads="1"/>
          </p:cNvSpPr>
          <p:nvPr/>
        </p:nvSpPr>
        <p:spPr bwMode="auto">
          <a:xfrm>
            <a:off x="7113588" y="2565400"/>
            <a:ext cx="179387" cy="1150938"/>
          </a:xfrm>
          <a:prstGeom prst="downArrow">
            <a:avLst>
              <a:gd name="adj1" fmla="val 50000"/>
              <a:gd name="adj2" fmla="val 160399"/>
            </a:avLst>
          </a:prstGeom>
          <a:solidFill>
            <a:srgbClr val="0085B4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41" name="Рисунок 40" descr="ЛогоИАКП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1476375" cy="500066"/>
          </a:xfrm>
          <a:prstGeom prst="rect">
            <a:avLst/>
          </a:prstGeom>
        </p:spPr>
      </p:pic>
      <p:sp>
        <p:nvSpPr>
          <p:cNvPr id="42" name="Text Box 24"/>
          <p:cNvSpPr txBox="1">
            <a:spLocks noChangeArrowheads="1"/>
          </p:cNvSpPr>
          <p:nvPr/>
        </p:nvSpPr>
        <p:spPr bwMode="auto">
          <a:xfrm>
            <a:off x="827584" y="3284984"/>
            <a:ext cx="112898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新細明體" pitchFamily="18" charset="-120"/>
              </a:rPr>
              <a:t>Survey of the  given Earth’s object</a:t>
            </a:r>
            <a:endParaRPr lang="ru-RU" sz="1000" b="1" dirty="0">
              <a:solidFill>
                <a:schemeClr val="accent1">
                  <a:lumMod val="75000"/>
                </a:schemeClr>
              </a:solidFill>
              <a:latin typeface="+mj-lt"/>
              <a:ea typeface="新細明體" pitchFamily="18" charset="-12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843808" y="5085184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新細明體" pitchFamily="18" charset="-120"/>
              </a:rPr>
              <a:t>Delivery of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新細明體" pitchFamily="18" charset="-120"/>
              </a:rPr>
              <a:t> </a:t>
            </a:r>
            <a:r>
              <a:rPr lang="en-US" sz="10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新細明體" pitchFamily="18" charset="-120"/>
              </a:rPr>
              <a:t>the image (7-10days)</a:t>
            </a:r>
            <a:endParaRPr lang="ru-RU" sz="1000" b="1" dirty="0" smtClean="0">
              <a:solidFill>
                <a:schemeClr val="accent1">
                  <a:lumMod val="75000"/>
                </a:schemeClr>
              </a:solidFill>
              <a:latin typeface="+mj-lt"/>
              <a:ea typeface="新細明體" pitchFamily="18" charset="-12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067944" y="3212976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新細明體" pitchFamily="18" charset="-120"/>
              </a:rPr>
              <a:t>“Turn-key” work</a:t>
            </a:r>
            <a:endParaRPr lang="ru-RU" sz="1000" b="1" dirty="0" smtClean="0">
              <a:solidFill>
                <a:schemeClr val="accent1">
                  <a:lumMod val="75000"/>
                </a:schemeClr>
              </a:solidFill>
              <a:latin typeface="+mj-lt"/>
              <a:ea typeface="新細明體" pitchFamily="18" charset="-12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164288" y="3140968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新細明體" pitchFamily="18" charset="-120"/>
              </a:rPr>
              <a:t>Payment</a:t>
            </a:r>
            <a:endParaRPr lang="ru-RU" sz="1000" b="1" dirty="0" smtClean="0">
              <a:solidFill>
                <a:schemeClr val="accent1">
                  <a:lumMod val="75000"/>
                </a:schemeClr>
              </a:solidFill>
              <a:latin typeface="+mj-lt"/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23528" y="6237312"/>
            <a:ext cx="8568952" cy="436564"/>
          </a:xfrm>
        </p:spPr>
        <p:txBody>
          <a:bodyPr/>
          <a:lstStyle/>
          <a:p>
            <a:pPr lvl="0" algn="ctr">
              <a:defRPr/>
            </a:pPr>
            <a:r>
              <a:rPr lang="ru-RU" sz="1600" dirty="0" smtClean="0"/>
              <a:t>Источник жизни из недр Земли</a:t>
            </a:r>
            <a:r>
              <a:rPr lang="en-US" sz="1600" dirty="0" smtClean="0"/>
              <a:t>                 Source of  life from bowels of the Earth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7000892" y="-642966"/>
            <a:ext cx="23574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Нагорный Карабах</a:t>
            </a:r>
            <a:endParaRPr lang="ru-RU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00034" y="116632"/>
            <a:ext cx="8261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+mj-lt"/>
              </a:rPr>
              <a:t>Карта относительной водонасыщенности грунтов</a:t>
            </a:r>
            <a:endParaRPr lang="en-US" sz="2400" b="1" dirty="0" smtClean="0">
              <a:solidFill>
                <a:srgbClr val="7030A0"/>
              </a:solidFill>
              <a:latin typeface="+mj-lt"/>
            </a:endParaRPr>
          </a:p>
          <a:p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Map of relative water saturation of soils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8" name="Рисунок 7" descr="ЛогоИАКП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76375" cy="500066"/>
          </a:xfrm>
          <a:prstGeom prst="rect">
            <a:avLst/>
          </a:prstGeom>
        </p:spPr>
      </p:pic>
      <p:grpSp>
        <p:nvGrpSpPr>
          <p:cNvPr id="21" name="Группа 20"/>
          <p:cNvGrpSpPr/>
          <p:nvPr/>
        </p:nvGrpSpPr>
        <p:grpSpPr>
          <a:xfrm>
            <a:off x="0" y="980728"/>
            <a:ext cx="8829022" cy="5662982"/>
            <a:chOff x="0" y="980728"/>
            <a:chExt cx="8829022" cy="5662982"/>
          </a:xfrm>
        </p:grpSpPr>
        <p:pic>
          <p:nvPicPr>
            <p:cNvPr id="7" name="Рисунок 6" descr="15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/>
            </a:blip>
            <a:stretch>
              <a:fillRect/>
            </a:stretch>
          </p:blipFill>
          <p:spPr>
            <a:xfrm>
              <a:off x="0" y="1357298"/>
              <a:ext cx="8358214" cy="5286412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33053" y="980728"/>
              <a:ext cx="8333878" cy="2668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square" tIns="0" bIns="0" rtlCol="0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ru-RU" sz="1200" dirty="0" smtClean="0"/>
                <a:t>Карта изолиний показателя относительной водонасыщенности грунтов участка Баназур </a:t>
              </a:r>
            </a:p>
            <a:p>
              <a:pPr>
                <a:lnSpc>
                  <a:spcPct val="70000"/>
                </a:lnSpc>
              </a:pP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Contour map of the relative water saturated soil index of </a:t>
              </a:r>
              <a:r>
                <a:rPr lang="en-US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Banazur</a:t>
              </a: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  area</a:t>
              </a:r>
              <a:endParaRPr lang="ru-RU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28814" y="5699915"/>
              <a:ext cx="5328592" cy="17793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ru-RU" sz="800" dirty="0" smtClean="0"/>
                <a:t>Объекты с повышенной водонасыщенностью с относительно повышенной температурой и минерализацией вод</a:t>
              </a:r>
              <a:endParaRPr lang="en-US" sz="800" dirty="0" smtClean="0"/>
            </a:p>
            <a:p>
              <a:pPr>
                <a:lnSpc>
                  <a:spcPct val="70000"/>
                </a:lnSpc>
              </a:pPr>
              <a:r>
                <a:rPr lang="en-US" sz="800" dirty="0" smtClean="0">
                  <a:solidFill>
                    <a:schemeClr val="accent1">
                      <a:lumMod val="75000"/>
                    </a:schemeClr>
                  </a:solidFill>
                </a:rPr>
                <a:t>Objects with high water saturation with relatively high temperature and salinity of water</a:t>
              </a:r>
              <a:endParaRPr lang="ru-RU" sz="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500430" y="5857892"/>
              <a:ext cx="5328592" cy="17793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ru-RU" sz="800" dirty="0" smtClean="0"/>
                <a:t>Объекты с повышенной водонасыщенностью с относительно пониженной температурой и минерализацией вод</a:t>
              </a:r>
              <a:endParaRPr lang="en-US" sz="800" dirty="0" smtClean="0"/>
            </a:p>
            <a:p>
              <a:pPr>
                <a:lnSpc>
                  <a:spcPct val="70000"/>
                </a:lnSpc>
              </a:pPr>
              <a:r>
                <a:rPr lang="en-US" sz="800" dirty="0" smtClean="0">
                  <a:solidFill>
                    <a:schemeClr val="accent1">
                      <a:lumMod val="75000"/>
                    </a:schemeClr>
                  </a:solidFill>
                </a:rPr>
                <a:t>Objects with high water saturation with relatively low temperature and salinity of water</a:t>
              </a:r>
              <a:endParaRPr lang="ru-RU" sz="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66916" y="6069482"/>
              <a:ext cx="1008112" cy="1723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ru-RU" sz="800" dirty="0" smtClean="0"/>
                <a:t>Населенные пункты</a:t>
              </a:r>
              <a:endParaRPr lang="en-US" sz="800" dirty="0" smtClean="0"/>
            </a:p>
            <a:p>
              <a:pPr>
                <a:lnSpc>
                  <a:spcPct val="70000"/>
                </a:lnSpc>
              </a:pPr>
              <a:r>
                <a:rPr lang="en-US" sz="800" dirty="0" smtClean="0">
                  <a:solidFill>
                    <a:schemeClr val="accent1">
                      <a:lumMod val="75000"/>
                    </a:schemeClr>
                  </a:solidFill>
                </a:rPr>
                <a:t>Settlements</a:t>
              </a:r>
              <a:endParaRPr lang="ru-RU" sz="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357818" y="6121874"/>
              <a:ext cx="2664296" cy="861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ru-RU" sz="800" dirty="0" smtClean="0"/>
                <a:t>Первоочередные скважины</a:t>
              </a:r>
              <a:r>
                <a:rPr lang="en-US" sz="800" dirty="0" smtClean="0"/>
                <a:t>         </a:t>
              </a:r>
              <a:r>
                <a:rPr lang="en-US" sz="800" dirty="0" smtClean="0">
                  <a:solidFill>
                    <a:schemeClr val="accent1">
                      <a:lumMod val="75000"/>
                    </a:schemeClr>
                  </a:solidFill>
                </a:rPr>
                <a:t>Priority wells</a:t>
              </a:r>
              <a:endParaRPr lang="ru-RU" sz="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470323" y="5810597"/>
              <a:ext cx="288032" cy="9695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sz="900" dirty="0" smtClean="0">
                  <a:solidFill>
                    <a:schemeClr val="accent1">
                      <a:lumMod val="75000"/>
                    </a:schemeClr>
                  </a:solidFill>
                </a:rPr>
                <a:t>km</a:t>
              </a:r>
              <a:endParaRPr lang="ru-RU" sz="900" dirty="0" smtClean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701158" y="6074246"/>
              <a:ext cx="365373" cy="1723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ru-RU" sz="800" dirty="0" smtClean="0"/>
                <a:t>Скв. 8</a:t>
              </a:r>
              <a:endParaRPr lang="en-US" sz="800" dirty="0" smtClean="0"/>
            </a:p>
            <a:p>
              <a:pPr>
                <a:lnSpc>
                  <a:spcPct val="70000"/>
                </a:lnSpc>
              </a:pPr>
              <a:r>
                <a:rPr lang="en-US" sz="800" dirty="0" smtClean="0">
                  <a:solidFill>
                    <a:schemeClr val="accent1">
                      <a:lumMod val="75000"/>
                    </a:schemeClr>
                  </a:solidFill>
                </a:rPr>
                <a:t>Well 8</a:t>
              </a:r>
              <a:endParaRPr lang="ru-RU" sz="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6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-30000"/>
          </a:blip>
          <a:stretch>
            <a:fillRect/>
          </a:stretch>
        </p:blipFill>
        <p:spPr>
          <a:xfrm>
            <a:off x="1000100" y="1214422"/>
            <a:ext cx="7452188" cy="4525963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51520" y="6286520"/>
            <a:ext cx="8568952" cy="365126"/>
          </a:xfrm>
        </p:spPr>
        <p:txBody>
          <a:bodyPr/>
          <a:lstStyle/>
          <a:p>
            <a:pPr algn="ctr"/>
            <a:r>
              <a:rPr lang="ru-RU" sz="1600" dirty="0" smtClean="0"/>
              <a:t>Источник жизни из недр Земли</a:t>
            </a:r>
            <a:r>
              <a:rPr lang="en-US" sz="1600" dirty="0" smtClean="0"/>
              <a:t>                 Source of  life from bowels of the Earth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260648"/>
            <a:ext cx="742955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+mj-lt"/>
              </a:rPr>
              <a:t>Зоны повышенной водонасыщенности</a:t>
            </a:r>
            <a:endParaRPr lang="en-US" sz="2800" b="1" dirty="0" smtClean="0">
              <a:solidFill>
                <a:srgbClr val="7030A0"/>
              </a:solidFill>
              <a:latin typeface="+mj-lt"/>
            </a:endParaRPr>
          </a:p>
          <a:p>
            <a:pPr algn="ctr"/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High water saturation zones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7" name="Рисунок 6" descr="ЛогоИАКП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476375" cy="5000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64288" y="2924944"/>
            <a:ext cx="165618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Зоны повышенной водонасыщенности</a:t>
            </a:r>
            <a:endParaRPr lang="en-US" sz="1200" dirty="0" smtClean="0"/>
          </a:p>
          <a:p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High water saturation zones</a:t>
            </a:r>
            <a:endParaRPr lang="ru-RU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16632"/>
            <a:ext cx="8229600" cy="366318"/>
          </a:xfrm>
        </p:spPr>
        <p:txBody>
          <a:bodyPr>
            <a:noAutofit/>
          </a:bodyPr>
          <a:lstStyle/>
          <a:p>
            <a:pPr algn="ctr">
              <a:lnSpc>
                <a:spcPct val="70000"/>
              </a:lnSpc>
            </a:pPr>
            <a:r>
              <a:rPr lang="ru-RU" sz="2400" b="1" dirty="0" smtClean="0">
                <a:solidFill>
                  <a:srgbClr val="7030A0"/>
                </a:solidFill>
              </a:rPr>
              <a:t>Разработчик технологии</a:t>
            </a:r>
            <a:r>
              <a:rPr lang="en-US" sz="2400" b="1" dirty="0" smtClean="0">
                <a:solidFill>
                  <a:srgbClr val="7030A0"/>
                </a:solidFill>
              </a:rPr>
              <a:t>     Technology developer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48680"/>
            <a:ext cx="8929718" cy="5976664"/>
          </a:xfrm>
        </p:spPr>
        <p:txBody>
          <a:bodyPr>
            <a:normAutofit fontScale="25000" lnSpcReduction="20000"/>
          </a:bodyPr>
          <a:lstStyle/>
          <a:p>
            <a:pPr marL="269875" indent="0">
              <a:buNone/>
            </a:pPr>
            <a:r>
              <a:rPr lang="ru-RU" sz="5600" dirty="0" smtClean="0"/>
              <a:t>ЗАО «Институт аэрокосмического приборостроения» -</a:t>
            </a:r>
            <a:br>
              <a:rPr lang="ru-RU" sz="5600" dirty="0" smtClean="0"/>
            </a:br>
            <a:r>
              <a:rPr lang="ru-RU" sz="5600" dirty="0" smtClean="0"/>
              <a:t>научно-производственное предприятие, специализирующееся на разработке и изготовлении аппаратуры и технологий для проведения дистанционного зондирования в различных целях. </a:t>
            </a:r>
            <a:endParaRPr lang="en-US" sz="5600" dirty="0" smtClean="0"/>
          </a:p>
          <a:p>
            <a:pPr marL="269875" indent="0">
              <a:buNone/>
            </a:pPr>
            <a:r>
              <a:rPr lang="ru-RU" sz="5600" dirty="0" smtClean="0"/>
              <a:t>Предприятие создано в 1980 г.  В 2003 г. акционировалось.</a:t>
            </a:r>
            <a:endParaRPr lang="en-US" sz="5600" dirty="0" smtClean="0"/>
          </a:p>
          <a:p>
            <a:pPr marL="269875" indent="0">
              <a:buNone/>
            </a:pPr>
            <a:r>
              <a:rPr lang="ru-RU" sz="5600" dirty="0" smtClean="0"/>
              <a:t>Генеральный директор, главный конструктор - Мухамедяров Роберт Давлетович - действительный член РАЕН, профессор, д.т.н. </a:t>
            </a:r>
          </a:p>
          <a:p>
            <a:pPr marL="269875" indent="0">
              <a:buNone/>
            </a:pPr>
            <a:r>
              <a:rPr lang="en-US" sz="5600" dirty="0" smtClean="0">
                <a:solidFill>
                  <a:srgbClr val="1A0CCA"/>
                </a:solidFill>
              </a:rPr>
              <a:t>JSC </a:t>
            </a:r>
            <a:r>
              <a:rPr lang="ru-RU" sz="5600" dirty="0" smtClean="0">
                <a:solidFill>
                  <a:srgbClr val="1A0CCA"/>
                </a:solidFill>
              </a:rPr>
              <a:t>«</a:t>
            </a:r>
            <a:r>
              <a:rPr lang="en-US" sz="5600" dirty="0" smtClean="0">
                <a:solidFill>
                  <a:srgbClr val="1A0CCA"/>
                </a:solidFill>
              </a:rPr>
              <a:t>Institute  of  aerospace  instrumentation</a:t>
            </a:r>
            <a:r>
              <a:rPr lang="ru-RU" sz="5600" dirty="0" smtClean="0">
                <a:solidFill>
                  <a:srgbClr val="1A0CCA"/>
                </a:solidFill>
              </a:rPr>
              <a:t>»</a:t>
            </a:r>
            <a:r>
              <a:rPr lang="en-US" sz="5600" dirty="0" smtClean="0">
                <a:solidFill>
                  <a:srgbClr val="1A0CCA"/>
                </a:solidFill>
              </a:rPr>
              <a:t> - research and production company, specializing at the design and manufacture of equipment and technologies for remote sensing for different purposes.</a:t>
            </a:r>
            <a:endParaRPr lang="ru-RU" sz="5600" dirty="0" smtClean="0">
              <a:solidFill>
                <a:srgbClr val="1A0CCA"/>
              </a:solidFill>
            </a:endParaRPr>
          </a:p>
          <a:p>
            <a:pPr marL="269875" indent="0">
              <a:buNone/>
            </a:pPr>
            <a:r>
              <a:rPr lang="en-US" sz="5600" dirty="0" smtClean="0">
                <a:solidFill>
                  <a:srgbClr val="1A0CCA"/>
                </a:solidFill>
              </a:rPr>
              <a:t>The company was founded in 1980, reincorporated in 2003.</a:t>
            </a:r>
          </a:p>
          <a:p>
            <a:pPr marL="269875" indent="0">
              <a:buNone/>
            </a:pPr>
            <a:r>
              <a:rPr lang="en-US" sz="5600" dirty="0" smtClean="0">
                <a:solidFill>
                  <a:srgbClr val="1A0CCA"/>
                </a:solidFill>
              </a:rPr>
              <a:t>General manager, chief  designer - Robert </a:t>
            </a:r>
            <a:r>
              <a:rPr lang="en-US" sz="5600" dirty="0" err="1" smtClean="0">
                <a:solidFill>
                  <a:srgbClr val="1A0CCA"/>
                </a:solidFill>
              </a:rPr>
              <a:t>Muhamedyarov</a:t>
            </a:r>
            <a:r>
              <a:rPr lang="en-US" sz="5600" dirty="0" smtClean="0">
                <a:solidFill>
                  <a:srgbClr val="1A0CCA"/>
                </a:solidFill>
              </a:rPr>
              <a:t> is a member of RANS, professor, doctor of engineering sciences.</a:t>
            </a:r>
            <a:endParaRPr lang="ru-RU" sz="5600" dirty="0" smtClean="0">
              <a:solidFill>
                <a:srgbClr val="1A0CCA"/>
              </a:solidFill>
            </a:endParaRPr>
          </a:p>
          <a:p>
            <a:pPr marL="269875" indent="0">
              <a:buNone/>
            </a:pPr>
            <a:r>
              <a:rPr lang="ru-RU" sz="5600" dirty="0" smtClean="0"/>
              <a:t>Основные виды деятельности компании: </a:t>
            </a:r>
          </a:p>
          <a:p>
            <a:pPr lvl="1"/>
            <a:r>
              <a:rPr lang="ru-RU" sz="5600" dirty="0" smtClean="0"/>
              <a:t>Предоставление услуг по разведке полезных ископаемых: подземных запасов воды, залежей углеводородного, рудного и минерального сырья;</a:t>
            </a:r>
          </a:p>
          <a:p>
            <a:pPr lvl="1"/>
            <a:r>
              <a:rPr lang="ru-RU" sz="5600" dirty="0" smtClean="0"/>
              <a:t>Проведение  неразрушающего контроля технологического оборудования нефтехимических и других высокотехнологичных производств;</a:t>
            </a:r>
          </a:p>
          <a:p>
            <a:pPr lvl="1"/>
            <a:r>
              <a:rPr lang="ru-RU" sz="5600" dirty="0" smtClean="0"/>
              <a:t>Обследование технического состояния инженерных сооружений, автомобильных  и железных дорог;</a:t>
            </a:r>
          </a:p>
          <a:p>
            <a:pPr lvl="1"/>
            <a:r>
              <a:rPr lang="ru-RU" sz="5600" dirty="0" smtClean="0"/>
              <a:t>Обследование магистральных трубопроводов с авиационных носителей; </a:t>
            </a:r>
          </a:p>
          <a:p>
            <a:pPr lvl="1"/>
            <a:r>
              <a:rPr lang="ru-RU" sz="5600" dirty="0" smtClean="0"/>
              <a:t>Проведение инженерно-геологических изысканий;</a:t>
            </a:r>
          </a:p>
          <a:p>
            <a:pPr lvl="1"/>
            <a:r>
              <a:rPr lang="ru-RU" sz="5600" dirty="0" smtClean="0"/>
              <a:t>Разработка и изготовление спутниковой и авиационной аппаратуры различного назначения и комплексов на её основе</a:t>
            </a:r>
            <a:endParaRPr lang="en-US" sz="5600" dirty="0" smtClean="0"/>
          </a:p>
          <a:p>
            <a:pPr lvl="1">
              <a:buNone/>
            </a:pPr>
            <a:r>
              <a:rPr lang="en-US" sz="5600" dirty="0" smtClean="0">
                <a:solidFill>
                  <a:srgbClr val="1A0CCA"/>
                </a:solidFill>
              </a:rPr>
              <a:t>Main activities of the company:</a:t>
            </a:r>
          </a:p>
          <a:p>
            <a:pPr lvl="1"/>
            <a:r>
              <a:rPr lang="en-US" sz="5600" dirty="0" smtClean="0">
                <a:solidFill>
                  <a:srgbClr val="1A0CCA"/>
                </a:solidFill>
              </a:rPr>
              <a:t>Provision of services for mineral exploration: underground water reserves, hydrocarbon deposits, ore and mineral resources;</a:t>
            </a:r>
          </a:p>
          <a:p>
            <a:pPr lvl="1"/>
            <a:r>
              <a:rPr lang="en-US" sz="5600" dirty="0" smtClean="0">
                <a:solidFill>
                  <a:srgbClr val="1A0CCA"/>
                </a:solidFill>
              </a:rPr>
              <a:t>Nondestructive inspection  of technological equipment of petrochemical and other high-tech industries;</a:t>
            </a:r>
          </a:p>
          <a:p>
            <a:pPr lvl="1"/>
            <a:r>
              <a:rPr lang="en-US" sz="5600" dirty="0" smtClean="0">
                <a:solidFill>
                  <a:srgbClr val="1A0CCA"/>
                </a:solidFill>
              </a:rPr>
              <a:t>Examination of technical condition of engineering structures, roads and railways;</a:t>
            </a:r>
          </a:p>
          <a:p>
            <a:pPr lvl="1"/>
            <a:r>
              <a:rPr lang="en-US" sz="5600" dirty="0" smtClean="0">
                <a:solidFill>
                  <a:srgbClr val="1A0CCA"/>
                </a:solidFill>
              </a:rPr>
              <a:t>Inspection of pipelines from </a:t>
            </a:r>
            <a:r>
              <a:rPr lang="en-US" sz="5600" dirty="0" err="1" smtClean="0">
                <a:solidFill>
                  <a:srgbClr val="1A0CCA"/>
                </a:solidFill>
              </a:rPr>
              <a:t>avia</a:t>
            </a:r>
            <a:r>
              <a:rPr lang="en-US" sz="5600" dirty="0" smtClean="0">
                <a:solidFill>
                  <a:srgbClr val="1A0CCA"/>
                </a:solidFill>
              </a:rPr>
              <a:t> carriers;</a:t>
            </a:r>
          </a:p>
          <a:p>
            <a:pPr lvl="1"/>
            <a:r>
              <a:rPr lang="en-US" sz="5600" dirty="0" smtClean="0">
                <a:solidFill>
                  <a:srgbClr val="1A0CCA"/>
                </a:solidFill>
              </a:rPr>
              <a:t>Geological engineering survey;</a:t>
            </a:r>
          </a:p>
          <a:p>
            <a:pPr lvl="1"/>
            <a:r>
              <a:rPr lang="en-US" sz="5600" dirty="0" smtClean="0">
                <a:solidFill>
                  <a:srgbClr val="1A0CCA"/>
                </a:solidFill>
              </a:rPr>
              <a:t>Design and manufacture of satellite, aircraft equipment and complexes for various purposes on its basis</a:t>
            </a:r>
            <a:endParaRPr lang="ru-RU" sz="5600" dirty="0" smtClean="0">
              <a:solidFill>
                <a:srgbClr val="1A0CC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51520" y="6611069"/>
            <a:ext cx="8784976" cy="221680"/>
          </a:xfrm>
        </p:spPr>
        <p:txBody>
          <a:bodyPr/>
          <a:lstStyle/>
          <a:p>
            <a:pPr algn="ctr"/>
            <a:r>
              <a:rPr lang="ru-RU" sz="1400" dirty="0" smtClean="0"/>
              <a:t>Источник жизни из недр Земли</a:t>
            </a:r>
            <a:r>
              <a:rPr lang="en-US" sz="1400" dirty="0" smtClean="0"/>
              <a:t>                Source of  life from bowels of the Earth </a:t>
            </a:r>
            <a:endParaRPr lang="ru-RU" sz="1400" dirty="0"/>
          </a:p>
        </p:txBody>
      </p:sp>
      <p:pic>
        <p:nvPicPr>
          <p:cNvPr id="5" name="Рисунок 4" descr="ЛогоИАКП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76375" cy="500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229600" cy="57150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Предложение</a:t>
            </a:r>
            <a:r>
              <a:rPr lang="en-US" sz="3200" b="1" dirty="0" smtClean="0"/>
              <a:t>         Offer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72607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2000" dirty="0" smtClean="0"/>
              <a:t>Мы предлагаем использовать технологию дистанционной  геотермической интроскопии, основанную на методе видеотепловизионной генерализации Мухамедярова (МВТГМ),  для нахождения запасов подземных вод.</a:t>
            </a:r>
            <a:endParaRPr lang="en-US" sz="2000" dirty="0" smtClean="0"/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accent1"/>
                </a:solidFill>
              </a:rPr>
              <a:t>     We</a:t>
            </a:r>
            <a:r>
              <a:rPr lang="ru-RU" sz="2000" dirty="0" smtClean="0">
                <a:solidFill>
                  <a:schemeClr val="accent1"/>
                </a:solidFill>
              </a:rPr>
              <a:t> </a:t>
            </a:r>
            <a:r>
              <a:rPr lang="en-US" sz="2000" dirty="0" smtClean="0">
                <a:solidFill>
                  <a:schemeClr val="accent1"/>
                </a:solidFill>
              </a:rPr>
              <a:t>offer to use remote geothermal imaging technology  based on the method  of video</a:t>
            </a:r>
            <a:r>
              <a:rPr lang="ru-RU" sz="2000" dirty="0" smtClean="0">
                <a:solidFill>
                  <a:schemeClr val="accent1"/>
                </a:solidFill>
              </a:rPr>
              <a:t> </a:t>
            </a:r>
            <a:r>
              <a:rPr lang="en-US" sz="2000" dirty="0" smtClean="0">
                <a:solidFill>
                  <a:schemeClr val="accent1"/>
                </a:solidFill>
              </a:rPr>
              <a:t>thermal  generalization (MVTGM), to find underground water reserves.</a:t>
            </a:r>
            <a:endParaRPr lang="ru-RU" sz="2000" dirty="0" smtClean="0">
              <a:solidFill>
                <a:schemeClr val="accent1"/>
              </a:solidFill>
            </a:endParaRP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2000" dirty="0" smtClean="0"/>
              <a:t>Конечным результатом поисковых работ является полный геологический отчет, включающий подробную карту и гидрографические данные о точном местоположении подземных запасов воды.</a:t>
            </a:r>
            <a:endParaRPr lang="en-US" sz="2000" dirty="0" smtClean="0"/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accent1"/>
                </a:solidFill>
              </a:rPr>
              <a:t>     The end result is a full geological report, including a detailed map and hydrographical survey data on the exact location of underground water reserves.</a:t>
            </a:r>
            <a:endParaRPr lang="ru-RU" sz="2000" dirty="0" smtClean="0">
              <a:solidFill>
                <a:schemeClr val="accent1"/>
              </a:solidFill>
            </a:endParaRP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2000" dirty="0" smtClean="0"/>
              <a:t>Стоимость и продолжительность изысканий зависят от  площади территории поисков.</a:t>
            </a:r>
            <a:endParaRPr lang="en-US" sz="2000" dirty="0" smtClean="0"/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     </a:t>
            </a:r>
            <a:r>
              <a:rPr lang="en-US" sz="2000" dirty="0" smtClean="0">
                <a:solidFill>
                  <a:schemeClr val="accent1"/>
                </a:solidFill>
              </a:rPr>
              <a:t>The cost and duration of work depend on the  size of survey area.</a:t>
            </a:r>
            <a:endParaRPr lang="ru-RU" sz="2000" dirty="0" smtClean="0">
              <a:solidFill>
                <a:schemeClr val="accent1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79512" y="6464608"/>
            <a:ext cx="8640960" cy="503590"/>
          </a:xfrm>
        </p:spPr>
        <p:txBody>
          <a:bodyPr vert="horz" wrap="square" lIns="0" tIns="72000" rIns="0" bIns="0" anchor="ctr" anchorCtr="0">
            <a:spAutoFit/>
          </a:bodyPr>
          <a:lstStyle/>
          <a:p>
            <a:pPr algn="ctr"/>
            <a:r>
              <a:rPr lang="ru-RU" sz="1400" dirty="0" smtClean="0"/>
              <a:t>Источник жизни из недр Земли</a:t>
            </a:r>
            <a:r>
              <a:rPr lang="en-US" sz="1400" dirty="0" smtClean="0"/>
              <a:t>                  Source of  life from bowels of the Earth </a:t>
            </a:r>
            <a:endParaRPr lang="ru-RU" sz="1400" dirty="0" smtClean="0"/>
          </a:p>
          <a:p>
            <a:pPr algn="ctr"/>
            <a:r>
              <a:rPr lang="en-US" sz="1400" dirty="0" smtClean="0"/>
              <a:t>   </a:t>
            </a:r>
            <a:endParaRPr lang="ru-RU" sz="1400" dirty="0"/>
          </a:p>
        </p:txBody>
      </p:sp>
      <p:pic>
        <p:nvPicPr>
          <p:cNvPr id="5" name="Рисунок 4" descr="ЛогоИАКП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76375" cy="500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229600" cy="5817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/>
              <a:t>Контакты</a:t>
            </a:r>
            <a:r>
              <a:rPr lang="en-US" sz="4000" b="1" dirty="0" smtClean="0"/>
              <a:t>     Contacts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24536"/>
          </a:xfrm>
        </p:spPr>
        <p:txBody>
          <a:bodyPr>
            <a:normAutofit lnSpcReduction="10000"/>
          </a:bodyPr>
          <a:lstStyle/>
          <a:p>
            <a:endParaRPr lang="ru-RU" sz="2000" b="1" dirty="0" smtClean="0"/>
          </a:p>
          <a:p>
            <a:pPr algn="ctr">
              <a:buNone/>
            </a:pPr>
            <a:r>
              <a:rPr lang="ru-RU" sz="2000" b="1" dirty="0" smtClean="0"/>
              <a:t>ЗАО «Институт </a:t>
            </a:r>
            <a:r>
              <a:rPr lang="en-US" sz="2000" b="1" dirty="0" smtClean="0"/>
              <a:t> </a:t>
            </a:r>
            <a:r>
              <a:rPr lang="ru-RU" sz="2000" b="1" dirty="0" smtClean="0"/>
              <a:t>аэрокосмического</a:t>
            </a:r>
            <a:r>
              <a:rPr lang="en-US" sz="2000" b="1" dirty="0" smtClean="0"/>
              <a:t> </a:t>
            </a:r>
            <a:r>
              <a:rPr lang="ru-RU" sz="2000" b="1" dirty="0" smtClean="0"/>
              <a:t> приборостроения»</a:t>
            </a:r>
            <a:endParaRPr lang="en-US" sz="2000" b="1" dirty="0" smtClean="0"/>
          </a:p>
          <a:p>
            <a:pPr algn="ctr">
              <a:buNone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JSC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Institute  of  aerospace  instrumentation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b="1" dirty="0" smtClean="0"/>
          </a:p>
          <a:p>
            <a:pPr>
              <a:buNone/>
            </a:pPr>
            <a:r>
              <a:rPr lang="ru-RU" sz="2000" b="1" dirty="0" smtClean="0"/>
              <a:t>Адрес:	420097, г. Казань, ул. Зинина, д. 9/23</a:t>
            </a:r>
            <a:endParaRPr lang="ru-RU" sz="2000" dirty="0" smtClean="0"/>
          </a:p>
          <a:p>
            <a:pPr>
              <a:buNone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Address: 9/23 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</a:rPr>
              <a:t>Zinin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str., Kazan, 420097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r>
              <a:rPr lang="ru-RU" sz="2000" b="1" dirty="0" smtClean="0"/>
              <a:t>Тел.</a:t>
            </a:r>
            <a:r>
              <a:rPr lang="en-US" sz="2000" b="1" dirty="0" smtClean="0"/>
              <a:t>/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tel.</a:t>
            </a:r>
            <a:r>
              <a:rPr lang="ru-RU" sz="2000" b="1" dirty="0" smtClean="0"/>
              <a:t>: </a:t>
            </a:r>
            <a:r>
              <a:rPr lang="en-US" sz="2000" b="1" dirty="0" smtClean="0"/>
              <a:t>          </a:t>
            </a:r>
            <a:r>
              <a:rPr lang="ru-RU" sz="2000" b="1" dirty="0" smtClean="0"/>
              <a:t> +</a:t>
            </a:r>
            <a:r>
              <a:rPr lang="ru-RU" sz="2000" b="1" dirty="0"/>
              <a:t>7 (843) 238-55-66;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b="1" dirty="0" smtClean="0"/>
              <a:t>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              </a:t>
            </a:r>
            <a:r>
              <a:rPr lang="ru-RU" sz="2000" b="1" dirty="0" smtClean="0"/>
              <a:t>+7 (</a:t>
            </a:r>
            <a:r>
              <a:rPr lang="ru-RU" sz="2000" b="1" dirty="0"/>
              <a:t>843) 238-55-77; 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		 +7 (</a:t>
            </a:r>
            <a:r>
              <a:rPr lang="ru-RU" sz="2000" b="1" dirty="0"/>
              <a:t>843) 238-37-38</a:t>
            </a:r>
            <a:endParaRPr lang="ru-RU" sz="2000" dirty="0"/>
          </a:p>
          <a:p>
            <a:pPr>
              <a:spcBef>
                <a:spcPts val="1200"/>
              </a:spcBef>
              <a:buNone/>
            </a:pPr>
            <a:r>
              <a:rPr lang="ru-RU" sz="2000" b="1" dirty="0" smtClean="0"/>
              <a:t>Моб</a:t>
            </a:r>
            <a:r>
              <a:rPr lang="ru-RU" sz="2000" b="1" dirty="0"/>
              <a:t>. </a:t>
            </a:r>
            <a:r>
              <a:rPr lang="ru-RU" sz="2000" b="1" dirty="0" smtClean="0"/>
              <a:t>тел.</a:t>
            </a:r>
            <a:r>
              <a:rPr lang="en-US" sz="2000" b="1" dirty="0" smtClean="0"/>
              <a:t>/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mob. tel.</a:t>
            </a:r>
            <a:r>
              <a:rPr lang="ru-RU" sz="2000" b="1" dirty="0" smtClean="0"/>
              <a:t>: 	 </a:t>
            </a:r>
            <a:r>
              <a:rPr lang="ru-RU" sz="2000" b="1" dirty="0"/>
              <a:t>+7 (917) </a:t>
            </a:r>
            <a:r>
              <a:rPr lang="ru-RU" sz="2000" b="1" dirty="0" smtClean="0"/>
              <a:t>937-93-69</a:t>
            </a:r>
            <a:endParaRPr lang="en-US" sz="2000" b="1" dirty="0" smtClean="0"/>
          </a:p>
          <a:p>
            <a:pPr>
              <a:spcBef>
                <a:spcPts val="1200"/>
              </a:spcBef>
              <a:buNone/>
            </a:pPr>
            <a:r>
              <a:rPr lang="ru-RU" sz="2000" b="1" dirty="0" smtClean="0"/>
              <a:t>Е-</a:t>
            </a:r>
            <a:r>
              <a:rPr lang="en-US" sz="2000" b="1" dirty="0"/>
              <a:t>mail</a:t>
            </a:r>
            <a:r>
              <a:rPr lang="ru-RU" sz="2000" b="1" dirty="0"/>
              <a:t>: </a:t>
            </a:r>
            <a:r>
              <a:rPr lang="ru-RU" sz="2000" b="1" dirty="0" smtClean="0"/>
              <a:t>	</a:t>
            </a:r>
            <a:r>
              <a:rPr lang="en-US" sz="2000" b="1" dirty="0" smtClean="0"/>
              <a:t>m</a:t>
            </a:r>
            <a:r>
              <a:rPr lang="ru-RU" sz="2000" b="1" dirty="0"/>
              <a:t>.</a:t>
            </a:r>
            <a:r>
              <a:rPr lang="en-US" sz="2000" b="1" dirty="0" err="1"/>
              <a:t>robert</a:t>
            </a:r>
            <a:r>
              <a:rPr lang="ru-RU" sz="2000" b="1" dirty="0"/>
              <a:t>17@</a:t>
            </a:r>
            <a:r>
              <a:rPr lang="en-US" sz="2000" b="1" dirty="0"/>
              <a:t>mail</a:t>
            </a:r>
            <a:r>
              <a:rPr lang="ru-RU" sz="2000" b="1" dirty="0"/>
              <a:t>.</a:t>
            </a:r>
            <a:r>
              <a:rPr lang="en-US" sz="2000" b="1" dirty="0" err="1"/>
              <a:t>ru</a:t>
            </a:r>
            <a:endParaRPr lang="ru-RU" sz="2000" dirty="0"/>
          </a:p>
          <a:p>
            <a:pPr>
              <a:buNone/>
            </a:pPr>
            <a:r>
              <a:rPr lang="ru-RU" sz="2000" dirty="0"/>
              <a:t> 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79512" y="6286520"/>
            <a:ext cx="8784976" cy="365126"/>
          </a:xfrm>
        </p:spPr>
        <p:txBody>
          <a:bodyPr/>
          <a:lstStyle/>
          <a:p>
            <a:pPr algn="ctr"/>
            <a:r>
              <a:rPr lang="ru-RU" sz="1600" dirty="0" smtClean="0"/>
              <a:t>Источник жизни из недр Земли</a:t>
            </a:r>
            <a:r>
              <a:rPr lang="en-US" sz="1600" dirty="0" smtClean="0"/>
              <a:t>               Source of  life from bowels of the Earth </a:t>
            </a:r>
            <a:endParaRPr lang="ru-RU" sz="1600" dirty="0"/>
          </a:p>
        </p:txBody>
      </p:sp>
      <p:pic>
        <p:nvPicPr>
          <p:cNvPr id="5" name="Рисунок 4" descr="ЛогоИАКП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76375" cy="500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772400" cy="68350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Ситуация</a:t>
            </a:r>
            <a:r>
              <a:rPr lang="en-US" sz="3600" b="1" dirty="0" smtClean="0"/>
              <a:t>         Situation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0" y="908720"/>
            <a:ext cx="9144000" cy="5616624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sz="5100" b="1" dirty="0" smtClean="0">
                <a:solidFill>
                  <a:srgbClr val="FF0000"/>
                </a:solidFill>
              </a:rPr>
              <a:t>Нехватка пресной воды</a:t>
            </a:r>
          </a:p>
          <a:p>
            <a:pPr algn="ctr">
              <a:spcAft>
                <a:spcPts val="1200"/>
              </a:spcAft>
            </a:pPr>
            <a:r>
              <a:rPr lang="en-US" sz="5100" b="1" dirty="0" smtClean="0">
                <a:solidFill>
                  <a:srgbClr val="FF0000"/>
                </a:solidFill>
              </a:rPr>
              <a:t>Shortage of fresh water </a:t>
            </a:r>
            <a:endParaRPr lang="ru-RU" sz="5100" b="1" dirty="0" smtClean="0">
              <a:solidFill>
                <a:srgbClr val="FF0000"/>
              </a:solidFill>
            </a:endParaRPr>
          </a:p>
          <a:p>
            <a:pPr marL="449263" indent="-269875">
              <a:buFont typeface="Wingdings" pitchFamily="2" charset="2"/>
              <a:buChar char="Ø"/>
            </a:pPr>
            <a:r>
              <a:rPr lang="ru-RU" sz="4200" dirty="0" smtClean="0"/>
              <a:t>Насущной проблемой человечества становится нехватка чистой питьевой воды</a:t>
            </a:r>
            <a:r>
              <a:rPr lang="en-US" sz="4200" dirty="0" smtClean="0"/>
              <a:t>.</a:t>
            </a:r>
          </a:p>
          <a:p>
            <a:pPr marL="449263" indent="-269875"/>
            <a:r>
              <a:rPr lang="en-US" sz="4200" dirty="0" smtClean="0">
                <a:solidFill>
                  <a:srgbClr val="FFC000"/>
                </a:solidFill>
              </a:rPr>
              <a:t>    </a:t>
            </a:r>
            <a:r>
              <a:rPr lang="en-US" sz="4200" dirty="0" smtClean="0">
                <a:solidFill>
                  <a:srgbClr val="FFFF00"/>
                </a:solidFill>
              </a:rPr>
              <a:t>Shortage of clean</a:t>
            </a:r>
            <a:r>
              <a:rPr lang="en-US" sz="4300" dirty="0" smtClean="0">
                <a:solidFill>
                  <a:srgbClr val="FFFF00"/>
                </a:solidFill>
              </a:rPr>
              <a:t> drinking</a:t>
            </a:r>
            <a:r>
              <a:rPr lang="en-US" sz="4200" dirty="0" smtClean="0">
                <a:solidFill>
                  <a:srgbClr val="FFFF00"/>
                </a:solidFill>
              </a:rPr>
              <a:t> water  becomes a vital human problem.</a:t>
            </a:r>
            <a:endParaRPr lang="ru-RU" sz="4200" dirty="0" smtClean="0">
              <a:solidFill>
                <a:srgbClr val="FFFF00"/>
              </a:solidFill>
            </a:endParaRPr>
          </a:p>
          <a:p>
            <a:pPr marL="449263" indent="-269875">
              <a:buFont typeface="Wingdings" pitchFamily="2" charset="2"/>
              <a:buChar char="Ø"/>
            </a:pPr>
            <a:r>
              <a:rPr lang="ru-RU" sz="4200" dirty="0" smtClean="0"/>
              <a:t>Уже на сегодняшний день около полутора миллиардов  человек  не имеют доступа к чистой питьевой воде.</a:t>
            </a:r>
            <a:endParaRPr lang="en-US" sz="4200" dirty="0" smtClean="0"/>
          </a:p>
          <a:p>
            <a:pPr marL="449263" indent="-269875"/>
            <a:r>
              <a:rPr lang="en-US" sz="4200" dirty="0" smtClean="0">
                <a:solidFill>
                  <a:srgbClr val="FFFF00"/>
                </a:solidFill>
              </a:rPr>
              <a:t>    To the present moment  around one and a half billion people have no access to clean drinking water.</a:t>
            </a:r>
            <a:endParaRPr lang="ru-RU" sz="4200" dirty="0" smtClean="0">
              <a:solidFill>
                <a:srgbClr val="FFFF00"/>
              </a:solidFill>
            </a:endParaRPr>
          </a:p>
          <a:p>
            <a:pPr marL="449263" indent="-269875">
              <a:buFont typeface="Wingdings" pitchFamily="2" charset="2"/>
              <a:buChar char="Ø"/>
            </a:pPr>
            <a:r>
              <a:rPr lang="ru-RU" sz="4200" dirty="0" smtClean="0"/>
              <a:t>Нехватка водных ресурсов является причиной ряда болезней, деградации окружающей среды и политической нестабильности в отдельных регионах планеты. </a:t>
            </a:r>
            <a:endParaRPr lang="en-US" sz="4200" dirty="0" smtClean="0"/>
          </a:p>
          <a:p>
            <a:pPr marL="449263" indent="-269875"/>
            <a:r>
              <a:rPr lang="en-US" sz="4200" dirty="0" smtClean="0">
                <a:solidFill>
                  <a:srgbClr val="FFFF00"/>
                </a:solidFill>
              </a:rPr>
              <a:t>    Lack of water  resources  is  a reason  of a number of diseases, environmental degradation  and  political instability in some regions  of  the planet.</a:t>
            </a:r>
          </a:p>
          <a:p>
            <a:pPr marL="449263" indent="-269875">
              <a:buFont typeface="Wingdings" pitchFamily="2" charset="2"/>
              <a:buChar char="Ø"/>
            </a:pPr>
            <a:r>
              <a:rPr lang="ru-RU" sz="4200" dirty="0" smtClean="0"/>
              <a:t>Эксперты ООН прогнозируют, что к 2030 году половина населения планеты будет страдать от недостатка пресной воды.</a:t>
            </a:r>
            <a:endParaRPr lang="en-US" sz="4200" dirty="0" smtClean="0"/>
          </a:p>
          <a:p>
            <a:pPr marL="449263" indent="-269875"/>
            <a:r>
              <a:rPr lang="en-US" sz="4200" dirty="0" smtClean="0">
                <a:solidFill>
                  <a:srgbClr val="FFC000"/>
                </a:solidFill>
              </a:rPr>
              <a:t>    </a:t>
            </a:r>
            <a:r>
              <a:rPr lang="en-US" sz="4200" dirty="0" smtClean="0">
                <a:solidFill>
                  <a:srgbClr val="FFFF00"/>
                </a:solidFill>
              </a:rPr>
              <a:t>UN experts forecast that to 2030 year the half population of the planet will suffer from the shortage of fresh water.</a:t>
            </a:r>
            <a:endParaRPr lang="ru-RU" sz="4200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v"/>
            </a:pPr>
            <a:endParaRPr lang="ru-RU" sz="2400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51520" y="6356350"/>
            <a:ext cx="8640960" cy="365125"/>
          </a:xfrm>
        </p:spPr>
        <p:txBody>
          <a:bodyPr/>
          <a:lstStyle/>
          <a:p>
            <a:pPr algn="ctr"/>
            <a:r>
              <a:rPr lang="ru-RU" sz="1600" dirty="0" smtClean="0"/>
              <a:t>Источник жизни из недр Земли</a:t>
            </a:r>
            <a:r>
              <a:rPr lang="en-US" sz="1600" dirty="0" smtClean="0"/>
              <a:t>             Source of life from bowels of the Earth</a:t>
            </a:r>
            <a:endParaRPr lang="ru-RU" sz="1600" dirty="0"/>
          </a:p>
        </p:txBody>
      </p:sp>
      <p:pic>
        <p:nvPicPr>
          <p:cNvPr id="5" name="Рисунок 4" descr="ЛогоИАКП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76375" cy="500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500042"/>
            <a:ext cx="7772400" cy="61206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Задача</a:t>
            </a:r>
            <a:r>
              <a:rPr lang="en-US" sz="4400" dirty="0" smtClean="0"/>
              <a:t>  Task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0" y="1142984"/>
            <a:ext cx="9144000" cy="5310352"/>
          </a:xfrm>
        </p:spPr>
        <p:txBody>
          <a:bodyPr>
            <a:normAutofit fontScale="77500" lnSpcReduction="20000"/>
          </a:bodyPr>
          <a:lstStyle/>
          <a:p>
            <a:pPr marL="360363" indent="-360363" algn="ctr">
              <a:spcBef>
                <a:spcPts val="1200"/>
              </a:spcBef>
            </a:pPr>
            <a:r>
              <a:rPr lang="ru-RU" sz="3900" dirty="0" smtClean="0">
                <a:solidFill>
                  <a:srgbClr val="FF0000"/>
                </a:solidFill>
                <a:latin typeface="+mj-lt"/>
              </a:rPr>
              <a:t>Разведать запасы подземных вод</a:t>
            </a:r>
            <a:r>
              <a:rPr lang="en-US" sz="3900" dirty="0" smtClean="0">
                <a:solidFill>
                  <a:srgbClr val="FF0000"/>
                </a:solidFill>
                <a:latin typeface="+mj-lt"/>
              </a:rPr>
              <a:t> </a:t>
            </a:r>
          </a:p>
          <a:p>
            <a:pPr marL="360363" indent="-360363" algn="ctr">
              <a:spcBef>
                <a:spcPts val="0"/>
              </a:spcBef>
            </a:pPr>
            <a:r>
              <a:rPr lang="en-US" sz="3900" dirty="0" smtClean="0">
                <a:solidFill>
                  <a:srgbClr val="FF0000"/>
                </a:solidFill>
                <a:latin typeface="+mj-lt"/>
              </a:rPr>
              <a:t>To explore reserves of groundwater</a:t>
            </a:r>
            <a:endParaRPr lang="ru-RU" sz="3900" dirty="0" smtClean="0">
              <a:solidFill>
                <a:srgbClr val="FF0000"/>
              </a:solidFill>
              <a:latin typeface="+mj-lt"/>
            </a:endParaRPr>
          </a:p>
          <a:p>
            <a:pPr marL="360363" indent="-360363"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2800" dirty="0" smtClean="0"/>
              <a:t>Подземные воды – основной источник пресной воды. </a:t>
            </a:r>
            <a:br>
              <a:rPr lang="ru-RU" sz="2800" dirty="0" smtClean="0"/>
            </a:br>
            <a:r>
              <a:rPr lang="ru-RU" sz="2800" dirty="0" smtClean="0"/>
              <a:t>Их запасы в </a:t>
            </a:r>
            <a:r>
              <a:rPr lang="ru-RU" sz="3600" dirty="0" smtClean="0"/>
              <a:t>100 </a:t>
            </a:r>
            <a:r>
              <a:rPr lang="ru-RU" sz="2800" dirty="0" smtClean="0"/>
              <a:t>раз превышают  объем поверхностных вод суши. </a:t>
            </a:r>
            <a:r>
              <a:rPr lang="en-US" sz="2800" dirty="0" smtClean="0"/>
              <a:t> 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     Underground water is the main source of fresh water. 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      Their reserves are 100 times  more than the amount of surface water.</a:t>
            </a:r>
          </a:p>
          <a:p>
            <a:pPr marL="360363" indent="-360363"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2800" dirty="0" smtClean="0"/>
              <a:t>Подземные реки и озера встречаются почти везде в местах распространения карста, в пещерах и трещинах.</a:t>
            </a:r>
            <a:endParaRPr lang="en-US" sz="2800" dirty="0" smtClean="0"/>
          </a:p>
          <a:p>
            <a:pPr marL="360363" indent="-360363">
              <a:spcBef>
                <a:spcPts val="1200"/>
              </a:spcBef>
            </a:pPr>
            <a:r>
              <a:rPr lang="en-US" sz="2800" dirty="0" smtClean="0"/>
              <a:t>     </a:t>
            </a:r>
            <a:r>
              <a:rPr lang="en-US" sz="2800" dirty="0" smtClean="0">
                <a:solidFill>
                  <a:srgbClr val="FFFF00"/>
                </a:solidFill>
              </a:rPr>
              <a:t>Underground rivers and lakes are found almost everywhere in areas of karsts, caves and cracks.</a:t>
            </a:r>
            <a:endParaRPr lang="ru-RU" sz="2800" dirty="0" smtClean="0">
              <a:solidFill>
                <a:srgbClr val="FFFF00"/>
              </a:solidFill>
            </a:endParaRPr>
          </a:p>
          <a:p>
            <a:pPr marL="360363" indent="-360363"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2800" dirty="0" smtClean="0"/>
              <a:t>Точные пространственные данные  о местоположении источников пресной воды позволят из недр Земли добывать дешевую питьевую воду.</a:t>
            </a:r>
            <a:endParaRPr lang="en-US" sz="2800" dirty="0" smtClean="0"/>
          </a:p>
          <a:p>
            <a:pPr marL="360363" indent="-360363">
              <a:spcBef>
                <a:spcPts val="1200"/>
              </a:spcBef>
            </a:pPr>
            <a:r>
              <a:rPr lang="en-US" sz="2900" dirty="0" smtClean="0">
                <a:solidFill>
                  <a:srgbClr val="FFFF00"/>
                </a:solidFill>
              </a:rPr>
              <a:t>     The precise spatial data about location of fresh water sources allows to obtain cheap drinking water from bowels of the Earth .</a:t>
            </a:r>
            <a:endParaRPr lang="ru-RU" sz="2900" dirty="0" smtClean="0">
              <a:solidFill>
                <a:srgbClr val="FFFF00"/>
              </a:solidFill>
            </a:endParaRP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79512" y="6357958"/>
            <a:ext cx="8784976" cy="363517"/>
          </a:xfrm>
        </p:spPr>
        <p:txBody>
          <a:bodyPr/>
          <a:lstStyle/>
          <a:p>
            <a:pPr algn="ctr"/>
            <a:r>
              <a:rPr lang="ru-RU" sz="1600" dirty="0" smtClean="0"/>
              <a:t>Источник жизни из недр Земли</a:t>
            </a:r>
            <a:r>
              <a:rPr lang="en-US" sz="1600" dirty="0" smtClean="0"/>
              <a:t>             Source of  life from bowels of the Earth</a:t>
            </a:r>
            <a:endParaRPr lang="ru-RU" sz="1600" dirty="0"/>
          </a:p>
        </p:txBody>
      </p:sp>
      <p:pic>
        <p:nvPicPr>
          <p:cNvPr id="5" name="Рисунок 4" descr="ЛогоИАКП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76375" cy="500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428604"/>
            <a:ext cx="7772400" cy="64294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Решение</a:t>
            </a:r>
            <a:r>
              <a:rPr lang="en-US" sz="4400" dirty="0" smtClean="0"/>
              <a:t>       Solution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214282" y="1142984"/>
            <a:ext cx="8643998" cy="5143536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3500" dirty="0" smtClean="0">
                <a:solidFill>
                  <a:srgbClr val="FF0000"/>
                </a:solidFill>
                <a:latin typeface="+mj-lt"/>
              </a:rPr>
              <a:t>Определение местонахождения  подземных вод</a:t>
            </a:r>
            <a:endParaRPr lang="en-US" sz="3500" dirty="0" smtClean="0">
              <a:solidFill>
                <a:srgbClr val="FF0000"/>
              </a:solidFill>
              <a:latin typeface="+mj-lt"/>
            </a:endParaRPr>
          </a:p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n-US" sz="3600" dirty="0" smtClean="0">
                <a:solidFill>
                  <a:srgbClr val="FF0000"/>
                </a:solidFill>
                <a:latin typeface="+mj-lt"/>
              </a:rPr>
              <a:t>Determination of </a:t>
            </a:r>
            <a:r>
              <a:rPr lang="en-US" sz="3500" dirty="0" smtClean="0">
                <a:solidFill>
                  <a:srgbClr val="FF0000"/>
                </a:solidFill>
                <a:latin typeface="+mj-lt"/>
              </a:rPr>
              <a:t>groundwater location</a:t>
            </a:r>
            <a:endParaRPr lang="ru-RU" sz="3500" dirty="0" smtClean="0">
              <a:solidFill>
                <a:srgbClr val="FF0000"/>
              </a:solidFill>
              <a:latin typeface="+mj-lt"/>
            </a:endParaRPr>
          </a:p>
          <a:p>
            <a:pPr marL="269875" indent="-269875"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2600" dirty="0" smtClean="0"/>
              <a:t>Данная задача эффективно решается с помощью технологии дистанционной геотермической интроскопии.</a:t>
            </a:r>
            <a:endParaRPr lang="en-US" sz="2600" dirty="0" smtClean="0"/>
          </a:p>
          <a:p>
            <a:pPr marL="269875" indent="-269875">
              <a:spcBef>
                <a:spcPts val="0"/>
              </a:spcBef>
            </a:pPr>
            <a:r>
              <a:rPr lang="en-US" sz="2600" dirty="0" smtClean="0"/>
              <a:t>     </a:t>
            </a:r>
            <a:r>
              <a:rPr lang="en-US" sz="2600" dirty="0" smtClean="0">
                <a:solidFill>
                  <a:srgbClr val="FFFF00"/>
                </a:solidFill>
              </a:rPr>
              <a:t>This problem is effectively solved by the technology of remote geothermal </a:t>
            </a:r>
            <a:r>
              <a:rPr lang="en-US" sz="2600" dirty="0" err="1" smtClean="0">
                <a:solidFill>
                  <a:srgbClr val="FFFF00"/>
                </a:solidFill>
              </a:rPr>
              <a:t>introscopy</a:t>
            </a:r>
            <a:r>
              <a:rPr lang="en-US" sz="2600" dirty="0" smtClean="0">
                <a:solidFill>
                  <a:srgbClr val="FFFF00"/>
                </a:solidFill>
              </a:rPr>
              <a:t>.</a:t>
            </a:r>
            <a:endParaRPr lang="ru-RU" sz="2600" dirty="0" smtClean="0">
              <a:solidFill>
                <a:srgbClr val="FFFF00"/>
              </a:solidFill>
            </a:endParaRPr>
          </a:p>
          <a:p>
            <a:pPr marL="269875" indent="-269875"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2600" dirty="0" smtClean="0"/>
              <a:t>Эта технология основана на уникальном методе  совместной обработки данных аэрокосмической съемки  в видимом и  тепловом инфракрасном диапазонах электромагнитного излучения - методе видеотепловизионной генерализации Мухамедярова (МВТГМ). </a:t>
            </a:r>
            <a:endParaRPr lang="en-US" sz="2600" dirty="0" smtClean="0"/>
          </a:p>
          <a:p>
            <a:pPr marL="269875" indent="-269875">
              <a:spcBef>
                <a:spcPts val="0"/>
              </a:spcBef>
            </a:pPr>
            <a:r>
              <a:rPr lang="en-US" sz="2600" dirty="0" smtClean="0"/>
              <a:t>    </a:t>
            </a:r>
            <a:r>
              <a:rPr lang="ru-RU" sz="2600" dirty="0" smtClean="0"/>
              <a:t> </a:t>
            </a:r>
            <a:r>
              <a:rPr lang="en-US" sz="2600" dirty="0" smtClean="0">
                <a:solidFill>
                  <a:srgbClr val="FFFF00"/>
                </a:solidFill>
              </a:rPr>
              <a:t>This technology is based on a unique method of processing of aerospace survey data in visible and thermal infrared bands of the electromagnetic radiation -</a:t>
            </a:r>
            <a:r>
              <a:rPr lang="en-US" sz="2600" dirty="0" err="1" smtClean="0">
                <a:solidFill>
                  <a:srgbClr val="FFFF00"/>
                </a:solidFill>
              </a:rPr>
              <a:t>Muhamedyarov’s</a:t>
            </a:r>
            <a:r>
              <a:rPr lang="en-US" sz="2600" dirty="0" smtClean="0">
                <a:solidFill>
                  <a:srgbClr val="FFFF00"/>
                </a:solidFill>
              </a:rPr>
              <a:t>  video thermal generalization method (MVTGM).</a:t>
            </a:r>
            <a:endParaRPr lang="ru-RU" sz="2600" dirty="0" smtClean="0">
              <a:solidFill>
                <a:srgbClr val="FFFF00"/>
              </a:solidFill>
            </a:endParaRPr>
          </a:p>
          <a:p>
            <a:pPr marL="269875" indent="-269875"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2600" dirty="0" smtClean="0"/>
              <a:t>Результат - подробная карта подземных источников пресной воды.</a:t>
            </a:r>
            <a:endParaRPr lang="en-US" sz="2600" dirty="0" smtClean="0"/>
          </a:p>
          <a:p>
            <a:pPr marL="269875" indent="-269875">
              <a:spcBef>
                <a:spcPts val="0"/>
              </a:spcBef>
            </a:pPr>
            <a:r>
              <a:rPr lang="en-US" sz="2600" dirty="0" smtClean="0">
                <a:solidFill>
                  <a:srgbClr val="FFFF00"/>
                </a:solidFill>
              </a:rPr>
              <a:t>     The result is a detailed map of underground freshwater sources.</a:t>
            </a:r>
            <a:endParaRPr lang="ru-RU" sz="2600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ru-RU" sz="2200" dirty="0" smtClean="0"/>
              <a:t>     </a:t>
            </a:r>
          </a:p>
          <a:p>
            <a:pPr algn="ctr">
              <a:buNone/>
            </a:pPr>
            <a:r>
              <a:rPr lang="ru-RU" sz="2200" i="1" dirty="0" smtClean="0"/>
              <a:t>      </a:t>
            </a:r>
            <a:r>
              <a:rPr lang="ru-RU" sz="2000" i="1" dirty="0" smtClean="0">
                <a:solidFill>
                  <a:schemeClr val="bg1"/>
                </a:solidFill>
              </a:rPr>
              <a:t>Далее приведены несколько проектов по поиску полезных ископаемых: пресной воды, минерального, рудного и углеводородного сырья, успешно осуществленных в России и за рубежом</a:t>
            </a:r>
            <a:r>
              <a:rPr lang="ru-RU" sz="2000" i="1" dirty="0" smtClean="0"/>
              <a:t>.</a:t>
            </a:r>
            <a:endParaRPr lang="en-US" sz="2000" i="1" dirty="0" smtClean="0"/>
          </a:p>
          <a:p>
            <a:pPr algn="ctr"/>
            <a:r>
              <a:rPr lang="en-US" sz="2100" i="1" dirty="0" smtClean="0">
                <a:solidFill>
                  <a:schemeClr val="bg1"/>
                </a:solidFill>
              </a:rPr>
              <a:t>Here are few projects on search of minerals, fresh water, mineral, ore and hydrocarbons raw, that were successfully performed in Russia and abroad.</a:t>
            </a:r>
            <a:endParaRPr lang="ru-RU" sz="2100" i="1" dirty="0" smtClean="0">
              <a:solidFill>
                <a:schemeClr val="bg1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79512" y="6215082"/>
            <a:ext cx="8712968" cy="434955"/>
          </a:xfrm>
        </p:spPr>
        <p:txBody>
          <a:bodyPr/>
          <a:lstStyle/>
          <a:p>
            <a:pPr algn="ctr"/>
            <a:r>
              <a:rPr lang="ru-RU" sz="1600" dirty="0" smtClean="0"/>
              <a:t>Источник жизни из недр Земли</a:t>
            </a:r>
            <a:r>
              <a:rPr lang="en-US" sz="1600" dirty="0" smtClean="0"/>
              <a:t>             Source of  life from bowels of the Earth</a:t>
            </a:r>
            <a:endParaRPr lang="ru-RU" sz="1600" dirty="0"/>
          </a:p>
        </p:txBody>
      </p:sp>
      <p:pic>
        <p:nvPicPr>
          <p:cNvPr id="5" name="Рисунок 4" descr="ЛогоИАКП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76375" cy="500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79"/>
            <a:ext cx="8229600" cy="5577485"/>
          </a:xfrm>
        </p:spPr>
        <p:txBody>
          <a:bodyPr/>
          <a:lstStyle/>
          <a:p>
            <a:pPr algn="ctr">
              <a:buNone/>
            </a:pPr>
            <a:r>
              <a:rPr lang="ru-RU" sz="2000" b="1" dirty="0">
                <a:solidFill>
                  <a:srgbClr val="7030A0"/>
                </a:solidFill>
              </a:rPr>
              <a:t>Определение местоположения </a:t>
            </a:r>
            <a:r>
              <a:rPr lang="ru-RU" sz="2000" b="1" dirty="0" smtClean="0">
                <a:solidFill>
                  <a:srgbClr val="7030A0"/>
                </a:solidFill>
              </a:rPr>
              <a:t>подземных пресных вод (Аргентина</a:t>
            </a:r>
            <a:r>
              <a:rPr lang="ru-RU" sz="2000" b="1" dirty="0">
                <a:solidFill>
                  <a:srgbClr val="7030A0"/>
                </a:solidFill>
              </a:rPr>
              <a:t>, провинция </a:t>
            </a:r>
            <a:r>
              <a:rPr lang="ru-RU" sz="2000" b="1" dirty="0" smtClean="0">
                <a:solidFill>
                  <a:srgbClr val="7030A0"/>
                </a:solidFill>
              </a:rPr>
              <a:t>Неукен)</a:t>
            </a:r>
            <a:endParaRPr lang="en-US" sz="2000" b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en-US" sz="2000" b="1" dirty="0" smtClean="0">
                <a:solidFill>
                  <a:srgbClr val="7030A0"/>
                </a:solidFill>
              </a:rPr>
              <a:t>Determination of underground fresh water location (Argentina, Neuquen Province)</a:t>
            </a:r>
            <a:endParaRPr lang="ru-RU" sz="2000" b="1" dirty="0">
              <a:solidFill>
                <a:srgbClr val="7030A0"/>
              </a:solidFill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28596" y="6286521"/>
            <a:ext cx="8319868" cy="365126"/>
          </a:xfrm>
        </p:spPr>
        <p:txBody>
          <a:bodyPr/>
          <a:lstStyle/>
          <a:p>
            <a:pPr algn="ctr"/>
            <a:r>
              <a:rPr lang="ru-RU" sz="1600" dirty="0" smtClean="0"/>
              <a:t>Источник жизни из недр Земли</a:t>
            </a:r>
            <a:r>
              <a:rPr lang="en-US" sz="1600" dirty="0" smtClean="0"/>
              <a:t>              Source of  life from bowels of the Earth</a:t>
            </a:r>
            <a:endParaRPr lang="ru-RU" sz="1600" dirty="0"/>
          </a:p>
        </p:txBody>
      </p:sp>
      <p:pic>
        <p:nvPicPr>
          <p:cNvPr id="5" name="Рисунок 4" descr="неукем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3174" y="2048439"/>
            <a:ext cx="4314822" cy="4080886"/>
          </a:xfrm>
          <a:prstGeom prst="rect">
            <a:avLst/>
          </a:prstGeom>
        </p:spPr>
      </p:pic>
      <p:pic>
        <p:nvPicPr>
          <p:cNvPr id="6" name="Рисунок 5" descr="ЛогоИАКП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476375" cy="5000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57884" y="2928934"/>
            <a:ext cx="13681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Places of possible groundwater concentration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80112" y="5733256"/>
            <a:ext cx="2664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3-</a:t>
            </a:r>
            <a:r>
              <a:rPr lang="en-US" b="1" dirty="0" smtClean="0"/>
              <a:t>dimensional model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type="body" sz="half" idx="2"/>
          </p:nvPr>
        </p:nvSpPr>
        <p:spPr>
          <a:xfrm>
            <a:off x="2214546" y="0"/>
            <a:ext cx="6500858" cy="928670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Фрагмент спутникового снимка  окрестностей г. Казани, (Татарстан, Россия)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Fragment of satellite image of Kazan neighborhood (Tatarstan, Russia)</a:t>
            </a:r>
            <a:endParaRPr lang="ru-RU" sz="2400" b="1" dirty="0" smtClean="0">
              <a:solidFill>
                <a:srgbClr val="7030A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12968" cy="365125"/>
          </a:xfrm>
        </p:spPr>
        <p:txBody>
          <a:bodyPr/>
          <a:lstStyle/>
          <a:p>
            <a:pPr algn="ctr"/>
            <a:r>
              <a:rPr lang="ru-RU" sz="1600" dirty="0" smtClean="0"/>
              <a:t>Источник жизни из недр Земли</a:t>
            </a:r>
            <a:r>
              <a:rPr lang="en-US" sz="1600" dirty="0" smtClean="0"/>
              <a:t>                 Source of  life from bowels of the Earth    </a:t>
            </a:r>
            <a:endParaRPr lang="ru-RU" sz="1600" dirty="0"/>
          </a:p>
        </p:txBody>
      </p:sp>
      <p:sp>
        <p:nvSpPr>
          <p:cNvPr id="7" name="Рисунок 6"/>
          <p:cNvSpPr>
            <a:spLocks noGrp="1"/>
          </p:cNvSpPr>
          <p:nvPr>
            <p:ph type="pic" idx="1"/>
          </p:nvPr>
        </p:nvSpPr>
        <p:spPr/>
      </p:sp>
      <p:sp>
        <p:nvSpPr>
          <p:cNvPr id="5" name="TextBox 4"/>
          <p:cNvSpPr txBox="1"/>
          <p:nvPr/>
        </p:nvSpPr>
        <p:spPr>
          <a:xfrm>
            <a:off x="323528" y="5301208"/>
            <a:ext cx="457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Аппаратура МСУ-В, спутник «Океан-О»</a:t>
            </a:r>
          </a:p>
          <a:p>
            <a:r>
              <a:rPr lang="ru-RU" dirty="0" smtClean="0"/>
              <a:t>Масштаб</a:t>
            </a:r>
            <a:r>
              <a:rPr lang="en-US" dirty="0" smtClean="0"/>
              <a:t>  </a:t>
            </a:r>
            <a:r>
              <a:rPr lang="ru-RU" dirty="0" smtClean="0"/>
              <a:t> 1:500 </a:t>
            </a:r>
            <a:r>
              <a:rPr lang="ru-RU" dirty="0"/>
              <a:t>000</a:t>
            </a:r>
          </a:p>
          <a:p>
            <a:r>
              <a:rPr lang="ru-RU" dirty="0" smtClean="0"/>
              <a:t>Дата: 21.07.2000 г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6" name="Рисунок 5" descr="Казан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1052736"/>
            <a:ext cx="6581803" cy="4071966"/>
          </a:xfrm>
          <a:prstGeom prst="rect">
            <a:avLst/>
          </a:prstGeom>
        </p:spPr>
      </p:pic>
      <p:pic>
        <p:nvPicPr>
          <p:cNvPr id="8" name="Рисунок 7" descr="ЛогоИАКП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476375" cy="5000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88024" y="5301208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Equipment MSU-V, satellite "Okean-O"</a:t>
            </a:r>
          </a:p>
          <a:p>
            <a:r>
              <a:rPr lang="en-US" dirty="0" smtClean="0"/>
              <a:t>Scale    1:500 000</a:t>
            </a:r>
          </a:p>
          <a:p>
            <a:r>
              <a:rPr lang="en-US" dirty="0" smtClean="0"/>
              <a:t>Date: 21.07.2000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type="body" sz="half" idx="2"/>
          </p:nvPr>
        </p:nvSpPr>
        <p:spPr>
          <a:xfrm>
            <a:off x="2143108" y="0"/>
            <a:ext cx="6286544" cy="857256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Результаты анализа спутникового снимка окрестностей  г. Казани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Results of satellite images analysis of  Kazan neighborhood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23528" y="6381328"/>
            <a:ext cx="8496944" cy="340147"/>
          </a:xfrm>
        </p:spPr>
        <p:txBody>
          <a:bodyPr/>
          <a:lstStyle/>
          <a:p>
            <a:pPr algn="ctr"/>
            <a:r>
              <a:rPr lang="ru-RU" sz="1600" dirty="0" smtClean="0"/>
              <a:t>Источник жизни из недр Земли</a:t>
            </a:r>
            <a:r>
              <a:rPr lang="en-US" sz="1600" dirty="0" smtClean="0"/>
              <a:t>                Source of  life from bowels of the Earth</a:t>
            </a:r>
            <a:endParaRPr lang="ru-RU" sz="1600" dirty="0"/>
          </a:p>
        </p:txBody>
      </p:sp>
      <p:sp>
        <p:nvSpPr>
          <p:cNvPr id="7" name="Рисунок 6"/>
          <p:cNvSpPr>
            <a:spLocks noGrp="1"/>
          </p:cNvSpPr>
          <p:nvPr>
            <p:ph type="pic" idx="1"/>
          </p:nvPr>
        </p:nvSpPr>
        <p:spPr>
          <a:xfrm rot="420000">
            <a:off x="3395203" y="2680656"/>
            <a:ext cx="2759519" cy="2331588"/>
          </a:xfrm>
        </p:spPr>
      </p:sp>
      <p:sp>
        <p:nvSpPr>
          <p:cNvPr id="5" name="TextBox 4"/>
          <p:cNvSpPr txBox="1"/>
          <p:nvPr/>
        </p:nvSpPr>
        <p:spPr>
          <a:xfrm>
            <a:off x="611560" y="5229200"/>
            <a:ext cx="403244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Территория вокруг Казани</a:t>
            </a:r>
          </a:p>
          <a:p>
            <a:r>
              <a:rPr lang="ru-RU" sz="1400" dirty="0"/>
              <a:t>Масштаб 1:500 000</a:t>
            </a:r>
          </a:p>
          <a:p>
            <a:r>
              <a:rPr lang="ru-RU" sz="1400" dirty="0"/>
              <a:t>Фрагмент спутниковой фотографии</a:t>
            </a:r>
          </a:p>
          <a:p>
            <a:r>
              <a:rPr lang="ru-RU" sz="1400" dirty="0"/>
              <a:t>Дата: 21.07.2000</a:t>
            </a:r>
          </a:p>
          <a:p>
            <a:r>
              <a:rPr lang="ru-RU" sz="1400" dirty="0"/>
              <a:t>Глубина расположения подземных рек </a:t>
            </a:r>
            <a:r>
              <a:rPr lang="en-US" sz="1400" dirty="0"/>
              <a:t>h</a:t>
            </a:r>
            <a:r>
              <a:rPr lang="ru-RU" sz="1400" dirty="0"/>
              <a:t>~350 м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6" name="Рисунок 5" descr="Казань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908721"/>
            <a:ext cx="8072494" cy="4392488"/>
          </a:xfrm>
          <a:prstGeom prst="rect">
            <a:avLst/>
          </a:prstGeom>
        </p:spPr>
      </p:pic>
      <p:pic>
        <p:nvPicPr>
          <p:cNvPr id="8" name="Рисунок 7" descr="ЛогоИАКП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476375" cy="5000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07704" y="134076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underground rivers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084168" y="1628800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thermal marking  of structures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788024" y="5229200"/>
            <a:ext cx="417646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 area around Kazan</a:t>
            </a:r>
          </a:p>
          <a:p>
            <a:r>
              <a:rPr lang="en-US" sz="1400" dirty="0" smtClean="0"/>
              <a:t>Scale   1:500 000</a:t>
            </a:r>
          </a:p>
          <a:p>
            <a:r>
              <a:rPr lang="en-US" sz="1400" dirty="0" smtClean="0"/>
              <a:t>Fragment of a satellite image</a:t>
            </a:r>
          </a:p>
          <a:p>
            <a:r>
              <a:rPr lang="en-US" sz="1400" dirty="0" smtClean="0"/>
              <a:t>Date: 21.07.2000</a:t>
            </a:r>
          </a:p>
          <a:p>
            <a:r>
              <a:rPr lang="en-US" sz="1400" dirty="0" smtClean="0"/>
              <a:t>Depth of underground rivers h ~ 350 m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32656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88640"/>
            <a:ext cx="7643834" cy="1484783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endParaRPr lang="en-US" sz="2800" b="1" dirty="0" smtClean="0">
              <a:solidFill>
                <a:srgbClr val="7030A0"/>
              </a:solidFill>
              <a:latin typeface="+mj-lt"/>
            </a:endParaRPr>
          </a:p>
          <a:p>
            <a:pPr algn="ctr"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+mj-lt"/>
              </a:rPr>
              <a:t>Тепловизионное </a:t>
            </a:r>
            <a:r>
              <a:rPr lang="ru-RU" sz="2800" b="1" dirty="0">
                <a:solidFill>
                  <a:srgbClr val="7030A0"/>
                </a:solidFill>
                <a:latin typeface="+mj-lt"/>
              </a:rPr>
              <a:t>изображение </a:t>
            </a:r>
            <a:r>
              <a:rPr lang="ru-RU" sz="2800" b="1" dirty="0" smtClean="0">
                <a:solidFill>
                  <a:srgbClr val="7030A0"/>
                </a:solidFill>
                <a:latin typeface="+mj-lt"/>
              </a:rPr>
              <a:t> р. </a:t>
            </a:r>
            <a:r>
              <a:rPr lang="ru-RU" sz="2800" b="1" dirty="0">
                <a:solidFill>
                  <a:srgbClr val="7030A0"/>
                </a:solidFill>
                <a:latin typeface="+mj-lt"/>
              </a:rPr>
              <a:t>Нева, </a:t>
            </a:r>
            <a:r>
              <a:rPr lang="ru-RU" sz="2800" b="1" dirty="0" smtClean="0">
                <a:solidFill>
                  <a:srgbClr val="7030A0"/>
                </a:solidFill>
                <a:latin typeface="+mj-lt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latin typeface="+mj-lt"/>
              </a:rPr>
            </a:br>
            <a:r>
              <a:rPr lang="ru-RU" sz="2800" b="1" dirty="0" smtClean="0">
                <a:solidFill>
                  <a:srgbClr val="7030A0"/>
                </a:solidFill>
                <a:latin typeface="+mj-lt"/>
              </a:rPr>
              <a:t>к </a:t>
            </a:r>
            <a:r>
              <a:rPr lang="ru-RU" sz="2800" b="1" dirty="0">
                <a:solidFill>
                  <a:srgbClr val="7030A0"/>
                </a:solidFill>
                <a:latin typeface="+mj-lt"/>
              </a:rPr>
              <a:t>востоку от </a:t>
            </a:r>
            <a:r>
              <a:rPr lang="ru-RU" sz="2800" b="1" dirty="0" smtClean="0">
                <a:solidFill>
                  <a:srgbClr val="7030A0"/>
                </a:solidFill>
                <a:latin typeface="+mj-lt"/>
              </a:rPr>
              <a:t>Санкт-Петербурга</a:t>
            </a:r>
            <a:endParaRPr lang="en-US" sz="2800" b="1" dirty="0" smtClean="0">
              <a:solidFill>
                <a:srgbClr val="7030A0"/>
              </a:solidFill>
              <a:latin typeface="+mj-lt"/>
            </a:endParaRPr>
          </a:p>
          <a:p>
            <a:pPr algn="ctr">
              <a:buNone/>
            </a:pPr>
            <a:r>
              <a:rPr lang="en-US" sz="2800" b="1" dirty="0" smtClean="0">
                <a:solidFill>
                  <a:srgbClr val="7030A0"/>
                </a:solidFill>
                <a:latin typeface="+mj-lt"/>
              </a:rPr>
              <a:t>Thermal imaging of the Neva river, East of St. Petersburg</a:t>
            </a:r>
            <a:endParaRPr lang="ru-RU" sz="28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51520" y="6357958"/>
            <a:ext cx="8640960" cy="293688"/>
          </a:xfrm>
        </p:spPr>
        <p:txBody>
          <a:bodyPr/>
          <a:lstStyle/>
          <a:p>
            <a:pPr algn="ctr"/>
            <a:r>
              <a:rPr lang="ru-RU" sz="1600" dirty="0" smtClean="0"/>
              <a:t>Источник жизни из недр Земли</a:t>
            </a:r>
            <a:r>
              <a:rPr lang="en-US" sz="1600" dirty="0" smtClean="0"/>
              <a:t>                 Source of  life from bowels of the Earth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5445224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Наложение полученной </a:t>
            </a:r>
            <a:r>
              <a:rPr lang="ru-RU" sz="1600" dirty="0" smtClean="0"/>
              <a:t>подземной </a:t>
            </a:r>
            <a:r>
              <a:rPr lang="ru-RU" sz="1600" dirty="0"/>
              <a:t>карты на оригинальный снимок земной поверхности.  Глубина </a:t>
            </a:r>
            <a:r>
              <a:rPr lang="en-US" sz="1600" dirty="0"/>
              <a:t>h</a:t>
            </a:r>
            <a:r>
              <a:rPr lang="ru-RU" sz="1600" dirty="0"/>
              <a:t>~500 м. Район города Санкт-Петербург.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86546" y="2924944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Aquifer  at a depth of h ~ 500 m</a:t>
            </a:r>
            <a:endParaRPr lang="ru-RU" dirty="0"/>
          </a:p>
        </p:txBody>
      </p:sp>
      <p:pic>
        <p:nvPicPr>
          <p:cNvPr id="7" name="Рисунок 6" descr="Нев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32" y="1571612"/>
            <a:ext cx="4857784" cy="4010024"/>
          </a:xfrm>
          <a:prstGeom prst="rect">
            <a:avLst/>
          </a:prstGeom>
        </p:spPr>
      </p:pic>
      <p:pic>
        <p:nvPicPr>
          <p:cNvPr id="8" name="Рисунок 7" descr="ЛогоИАКП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476375" cy="5000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32040" y="5447371"/>
            <a:ext cx="396044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Overlay of received underground map to the original image the Earth's surface.         Depth h ~ 500 m. Area of  St. Petersburg.</a:t>
            </a:r>
            <a:endParaRPr lang="ru-RU" sz="15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2924944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Водоносный слой на глубине </a:t>
            </a:r>
            <a:r>
              <a:rPr lang="en-US" dirty="0"/>
              <a:t>h</a:t>
            </a:r>
            <a:r>
              <a:rPr lang="ru-RU" dirty="0"/>
              <a:t>~500 м</a:t>
            </a:r>
            <a:r>
              <a:rPr lang="ru-RU" dirty="0" smtClean="0"/>
              <a:t>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548680"/>
            <a:ext cx="8892480" cy="936104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7030A0"/>
                </a:solidFill>
                <a:latin typeface="+mj-lt"/>
              </a:rPr>
              <a:t>Квазиобъемная глубинная тепловая модель окрестностей г. Перми по данным космической съемки</a:t>
            </a:r>
            <a:endParaRPr lang="en-US" sz="2400" dirty="0" smtClean="0">
              <a:solidFill>
                <a:srgbClr val="7030A0"/>
              </a:solidFill>
              <a:latin typeface="+mj-lt"/>
            </a:endParaRPr>
          </a:p>
          <a:p>
            <a:pPr algn="ctr"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7030A0"/>
                </a:solidFill>
                <a:latin typeface="+mj-lt"/>
              </a:rPr>
              <a:t>Quasi-volume deep thermal model  of Perm</a:t>
            </a:r>
            <a:r>
              <a:rPr lang="en-US" sz="2400" dirty="0" smtClean="0">
                <a:solidFill>
                  <a:srgbClr val="7030A0"/>
                </a:solidFill>
              </a:rPr>
              <a:t> neighborhoods</a:t>
            </a:r>
            <a:r>
              <a:rPr lang="en-US" sz="2400" dirty="0" smtClean="0">
                <a:solidFill>
                  <a:srgbClr val="7030A0"/>
                </a:solidFill>
                <a:latin typeface="+mj-lt"/>
              </a:rPr>
              <a:t> according to satellite survey data</a:t>
            </a:r>
          </a:p>
          <a:p>
            <a:pPr algn="ctr">
              <a:buNone/>
            </a:pPr>
            <a:endParaRPr lang="ru-RU" sz="28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95536" y="6309320"/>
            <a:ext cx="8496944" cy="360040"/>
          </a:xfrm>
        </p:spPr>
        <p:txBody>
          <a:bodyPr vert="horz" lIns="0" tIns="0" rIns="0" bIns="0" anchor="b"/>
          <a:lstStyle/>
          <a:p>
            <a:pPr algn="ctr"/>
            <a:r>
              <a:rPr lang="ru-RU" sz="1600" dirty="0" smtClean="0"/>
              <a:t>Источник жизни из недр Земли</a:t>
            </a:r>
            <a:r>
              <a:rPr lang="en-US" sz="1600" dirty="0" smtClean="0"/>
              <a:t>                Source of  life from bowels of the Earth</a:t>
            </a:r>
            <a:endParaRPr lang="ru-RU" sz="16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11560" y="5373216"/>
            <a:ext cx="371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Схема расположения профилей</a:t>
            </a:r>
            <a:endParaRPr lang="en-US" sz="1600" b="1" dirty="0" smtClean="0"/>
          </a:p>
          <a:p>
            <a:r>
              <a:rPr lang="en-US" sz="1600" b="1" dirty="0" smtClean="0"/>
              <a:t>Layout of profiles</a:t>
            </a:r>
            <a:endParaRPr lang="ru-RU" sz="1600" b="1" dirty="0"/>
          </a:p>
        </p:txBody>
      </p:sp>
      <p:pic>
        <p:nvPicPr>
          <p:cNvPr id="7" name="Рисунок 6" descr="Кама модел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2071678"/>
            <a:ext cx="4510100" cy="31885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63888" y="2204864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Глубина </a:t>
            </a:r>
            <a:r>
              <a:rPr lang="en-US" sz="1200" b="1" dirty="0"/>
              <a:t>h</a:t>
            </a:r>
            <a:r>
              <a:rPr lang="ru-RU" sz="1200" b="1" dirty="0"/>
              <a:t>~12 м</a:t>
            </a:r>
            <a:r>
              <a:rPr lang="ru-RU" sz="1200" b="1" dirty="0" smtClean="0"/>
              <a:t>.</a:t>
            </a:r>
            <a:endParaRPr lang="en-US" sz="1200" b="1" dirty="0" smtClean="0"/>
          </a:p>
          <a:p>
            <a:r>
              <a:rPr lang="en-US" sz="1200" b="1" dirty="0" smtClean="0"/>
              <a:t>Depth h ~ 12 m</a:t>
            </a:r>
            <a:endParaRPr lang="ru-RU" sz="1200" b="1" dirty="0"/>
          </a:p>
        </p:txBody>
      </p:sp>
      <p:pic>
        <p:nvPicPr>
          <p:cNvPr id="8" name="Рисунок 7" descr="Кама схема профилей.jpg"/>
          <p:cNvPicPr>
            <a:picLocks noChangeAspect="1"/>
          </p:cNvPicPr>
          <p:nvPr/>
        </p:nvPicPr>
        <p:blipFill>
          <a:blip r:embed="rId4" cstate="print">
            <a:lum bright="-30000" contrast="20000"/>
          </a:blip>
          <a:stretch>
            <a:fillRect/>
          </a:stretch>
        </p:blipFill>
        <p:spPr>
          <a:xfrm>
            <a:off x="4714876" y="3286124"/>
            <a:ext cx="2505075" cy="2486025"/>
          </a:xfrm>
          <a:prstGeom prst="rect">
            <a:avLst/>
          </a:prstGeom>
        </p:spPr>
      </p:pic>
      <p:pic>
        <p:nvPicPr>
          <p:cNvPr id="9" name="Рисунок 8" descr="ЛогоИАКП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476375" cy="50006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07704" y="2204864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Dockyard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22725" y="3174019"/>
            <a:ext cx="792088" cy="3600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r>
              <a:rPr 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underground river</a:t>
            </a:r>
            <a:endParaRPr lang="ru-RU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115616" y="3068960"/>
            <a:ext cx="567680" cy="2076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r. Kama</a:t>
            </a:r>
            <a:endParaRPr lang="ru-RU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63888" y="2924944"/>
            <a:ext cx="186301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 smtClean="0"/>
              <a:t>Width of the Kama river – 1 km</a:t>
            </a:r>
            <a:endParaRPr lang="ru-RU" sz="900" b="1" dirty="0"/>
          </a:p>
        </p:txBody>
      </p:sp>
      <p:sp>
        <p:nvSpPr>
          <p:cNvPr id="20" name="Параллелограмм 19"/>
          <p:cNvSpPr/>
          <p:nvPr/>
        </p:nvSpPr>
        <p:spPr>
          <a:xfrm rot="19748020">
            <a:off x="1456880" y="4308692"/>
            <a:ext cx="727635" cy="132569"/>
          </a:xfrm>
          <a:prstGeom prst="parallelogram">
            <a:avLst>
              <a:gd name="adj" fmla="val 5759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Profile 1</a:t>
            </a:r>
            <a:endParaRPr lang="ru-RU" sz="900" dirty="0"/>
          </a:p>
        </p:txBody>
      </p:sp>
      <p:sp>
        <p:nvSpPr>
          <p:cNvPr id="32" name="Параллелограмм 31"/>
          <p:cNvSpPr/>
          <p:nvPr/>
        </p:nvSpPr>
        <p:spPr>
          <a:xfrm rot="12715892" flipV="1">
            <a:off x="2355577" y="4463629"/>
            <a:ext cx="792074" cy="134219"/>
          </a:xfrm>
          <a:prstGeom prst="parallelogram">
            <a:avLst>
              <a:gd name="adj" fmla="val 58745"/>
            </a:avLst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6000" tIns="36000" rIns="36000" bIns="72000" rtlCol="0" anchor="ctr"/>
          <a:lstStyle/>
          <a:p>
            <a:pPr algn="ctr"/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Profile 2</a:t>
            </a:r>
            <a:endParaRPr lang="ru-RU" sz="1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2705</TotalTime>
  <Words>1349</Words>
  <Application>Microsoft Office PowerPoint</Application>
  <PresentationFormat>Экран (4:3)</PresentationFormat>
  <Paragraphs>234</Paragraphs>
  <Slides>18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Источник жизни из недр Земли Source of life from bowels of the Earth</vt:lpstr>
      <vt:lpstr>Ситуация         Situation</vt:lpstr>
      <vt:lpstr>Задача  Task</vt:lpstr>
      <vt:lpstr>Решение       Solution</vt:lpstr>
      <vt:lpstr> </vt:lpstr>
      <vt:lpstr> </vt:lpstr>
      <vt:lpstr> </vt:lpstr>
      <vt:lpstr> </vt:lpstr>
      <vt:lpstr>Презентация PowerPoint</vt:lpstr>
      <vt:lpstr> </vt:lpstr>
      <vt:lpstr>Инструменты      Tools</vt:lpstr>
      <vt:lpstr>Последовательность действий    Sequencing</vt:lpstr>
      <vt:lpstr> </vt:lpstr>
      <vt:lpstr>Презентация PowerPoint</vt:lpstr>
      <vt:lpstr>Презентация PowerPoint</vt:lpstr>
      <vt:lpstr>Разработчик технологии     Technology developer</vt:lpstr>
      <vt:lpstr>Предложение         Offer</vt:lpstr>
      <vt:lpstr>Контакты     Contacts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Жизнь из глубин</dc:title>
  <dc:creator>Admin</dc:creator>
  <cp:lastModifiedBy>галя</cp:lastModifiedBy>
  <cp:revision>223</cp:revision>
  <cp:lastPrinted>2012-11-19T03:20:30Z</cp:lastPrinted>
  <dcterms:created xsi:type="dcterms:W3CDTF">2012-03-26T15:24:07Z</dcterms:created>
  <dcterms:modified xsi:type="dcterms:W3CDTF">2012-11-26T09:11:06Z</dcterms:modified>
</cp:coreProperties>
</file>