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png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5"/>
  </p:notesMasterIdLst>
  <p:sldIdLst>
    <p:sldId id="257" r:id="rId2"/>
    <p:sldId id="304" r:id="rId3"/>
    <p:sldId id="258" r:id="rId4"/>
    <p:sldId id="259" r:id="rId5"/>
    <p:sldId id="261" r:id="rId6"/>
    <p:sldId id="262" r:id="rId7"/>
    <p:sldId id="305" r:id="rId8"/>
    <p:sldId id="263" r:id="rId9"/>
    <p:sldId id="264" r:id="rId10"/>
    <p:sldId id="266" r:id="rId11"/>
    <p:sldId id="269" r:id="rId12"/>
    <p:sldId id="270" r:id="rId13"/>
    <p:sldId id="271" r:id="rId14"/>
    <p:sldId id="306" r:id="rId15"/>
    <p:sldId id="273" r:id="rId16"/>
    <p:sldId id="274" r:id="rId17"/>
    <p:sldId id="275" r:id="rId18"/>
    <p:sldId id="272" r:id="rId19"/>
    <p:sldId id="276" r:id="rId20"/>
    <p:sldId id="289" r:id="rId21"/>
    <p:sldId id="293" r:id="rId22"/>
    <p:sldId id="294" r:id="rId23"/>
    <p:sldId id="290" r:id="rId24"/>
    <p:sldId id="291" r:id="rId25"/>
    <p:sldId id="292" r:id="rId26"/>
    <p:sldId id="297" r:id="rId27"/>
    <p:sldId id="309" r:id="rId28"/>
    <p:sldId id="295" r:id="rId29"/>
    <p:sldId id="303" r:id="rId30"/>
    <p:sldId id="296" r:id="rId31"/>
    <p:sldId id="285" r:id="rId32"/>
    <p:sldId id="298" r:id="rId33"/>
    <p:sldId id="299" r:id="rId34"/>
    <p:sldId id="300" r:id="rId35"/>
    <p:sldId id="301" r:id="rId36"/>
    <p:sldId id="279" r:id="rId37"/>
    <p:sldId id="280" r:id="rId38"/>
    <p:sldId id="281" r:id="rId39"/>
    <p:sldId id="282" r:id="rId40"/>
    <p:sldId id="283" r:id="rId41"/>
    <p:sldId id="307" r:id="rId42"/>
    <p:sldId id="308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53E1-2603-4389-B915-00D15E662198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3DAA-EE65-4E26-8F66-2B5E48DE6E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4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7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907D-6357-4424-B357-6473D0A15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703988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F3B6FA-C2C5-4F57-B5A9-CF7910B62BC3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7F15E-1659-4D81-ADE7-D6E0040EB8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grobusiness.livejournal.com/" TargetMode="External"/><Relationship Id="rId2" Type="http://schemas.openxmlformats.org/officeDocument/2006/relationships/hyperlink" Target="mailto:S-p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office.rf@adept-group.biz" TargetMode="External"/><Relationship Id="rId4" Type="http://schemas.openxmlformats.org/officeDocument/2006/relationships/hyperlink" Target="http://www.agrobusiness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Резервы рентабельности растениеводства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2559" y="799502"/>
            <a:ext cx="3075536" cy="528464"/>
          </a:xfrm>
        </p:spPr>
        <p:txBody>
          <a:bodyPr/>
          <a:lstStyle/>
          <a:p>
            <a:r>
              <a:rPr lang="ru-RU" dirty="0" smtClean="0"/>
              <a:t>Спонсоры доклада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16" y="1441397"/>
            <a:ext cx="2653324" cy="533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00854"/>
            <a:ext cx="1672883" cy="1694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1" y="1419926"/>
            <a:ext cx="2953163" cy="5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Погектарная выручка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04856" cy="5141116"/>
          </a:xfrm>
        </p:spPr>
      </p:pic>
    </p:spTree>
    <p:extLst>
      <p:ext uri="{BB962C8B-B14F-4D97-AF65-F5344CB8AC3E}">
        <p14:creationId xmlns:p14="http://schemas.microsoft.com/office/powerpoint/2010/main" val="24454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Производственные затраты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1700809"/>
            <a:ext cx="9100159" cy="5157192"/>
          </a:xfrm>
        </p:spPr>
      </p:pic>
    </p:spTree>
    <p:extLst>
      <p:ext uri="{BB962C8B-B14F-4D97-AF65-F5344CB8AC3E}">
        <p14:creationId xmlns:p14="http://schemas.microsoft.com/office/powerpoint/2010/main" val="5500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затрат зерновых и масличных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59701"/>
            <a:ext cx="5298915" cy="5698300"/>
          </a:xfrm>
        </p:spPr>
      </p:pic>
    </p:spTree>
    <p:extLst>
      <p:ext uri="{BB962C8B-B14F-4D97-AF65-F5344CB8AC3E}">
        <p14:creationId xmlns:p14="http://schemas.microsoft.com/office/powerpoint/2010/main" val="3612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себестоимости по культурам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54926" cy="5451436"/>
          </a:xfrm>
        </p:spPr>
      </p:pic>
    </p:spTree>
    <p:extLst>
      <p:ext uri="{BB962C8B-B14F-4D97-AF65-F5344CB8AC3E}">
        <p14:creationId xmlns:p14="http://schemas.microsoft.com/office/powerpoint/2010/main" val="28482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152" cy="6880092"/>
          </a:xfrm>
        </p:spPr>
      </p:pic>
    </p:spTree>
    <p:extLst>
      <p:ext uri="{BB962C8B-B14F-4D97-AF65-F5344CB8AC3E}">
        <p14:creationId xmlns:p14="http://schemas.microsoft.com/office/powerpoint/2010/main" val="38440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удобрений на себестоимость - озимая пшеница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" y="1628801"/>
            <a:ext cx="8998976" cy="5205892"/>
          </a:xfrm>
        </p:spPr>
      </p:pic>
    </p:spTree>
    <p:extLst>
      <p:ext uri="{BB962C8B-B14F-4D97-AF65-F5344CB8AC3E}">
        <p14:creationId xmlns:p14="http://schemas.microsoft.com/office/powerpoint/2010/main" val="20911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" y="1556792"/>
            <a:ext cx="9062580" cy="5284649"/>
          </a:xfrm>
        </p:spPr>
      </p:pic>
    </p:spTree>
    <p:extLst>
      <p:ext uri="{BB962C8B-B14F-4D97-AF65-F5344CB8AC3E}">
        <p14:creationId xmlns:p14="http://schemas.microsoft.com/office/powerpoint/2010/main" val="2095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подсолнечник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1268760"/>
            <a:ext cx="9005013" cy="5589240"/>
          </a:xfrm>
        </p:spPr>
      </p:pic>
    </p:spTree>
    <p:extLst>
      <p:ext uri="{BB962C8B-B14F-4D97-AF65-F5344CB8AC3E}">
        <p14:creationId xmlns:p14="http://schemas.microsoft.com/office/powerpoint/2010/main" val="129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Путь снижения себестоимости – рост урожайности с гектара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31231"/>
            <a:ext cx="5715000" cy="3171825"/>
          </a:xfrm>
        </p:spPr>
      </p:pic>
    </p:spTree>
    <p:extLst>
      <p:ext uri="{BB962C8B-B14F-4D97-AF65-F5344CB8AC3E}">
        <p14:creationId xmlns:p14="http://schemas.microsoft.com/office/powerpoint/2010/main" val="7635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средства уменьшения себестоимости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Агротехнологии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Системы параллельного вождения</a:t>
            </a:r>
          </a:p>
          <a:p>
            <a:pPr marL="0" indent="0">
              <a:buNone/>
            </a:pPr>
            <a:r>
              <a:rPr lang="ru-RU" dirty="0" smtClean="0"/>
              <a:t>Автоматизация и мониторинг техники</a:t>
            </a:r>
          </a:p>
          <a:p>
            <a:pPr marL="0" indent="0">
              <a:buNone/>
            </a:pPr>
            <a:r>
              <a:rPr lang="ru-RU" dirty="0" smtClean="0"/>
              <a:t>Ленточное внесение удобрений (КАС, жидкий аммиак, безводный аммиак)</a:t>
            </a:r>
          </a:p>
          <a:p>
            <a:pPr marL="0" indent="0">
              <a:buNone/>
            </a:pPr>
            <a:r>
              <a:rPr lang="ru-RU" dirty="0" smtClean="0"/>
              <a:t>Известкование почв </a:t>
            </a:r>
          </a:p>
          <a:p>
            <a:pPr marL="0" indent="0">
              <a:buNone/>
            </a:pPr>
            <a:r>
              <a:rPr lang="ru-RU" dirty="0" smtClean="0"/>
              <a:t>Бинарные посевы</a:t>
            </a:r>
          </a:p>
          <a:p>
            <a:pPr marL="0" indent="0">
              <a:buNone/>
            </a:pPr>
            <a:r>
              <a:rPr lang="ru-RU" dirty="0" smtClean="0"/>
              <a:t>Энерго</a:t>
            </a:r>
            <a:r>
              <a:rPr lang="ru-RU" dirty="0"/>
              <a:t> </a:t>
            </a:r>
            <a:r>
              <a:rPr lang="ru-RU" dirty="0" smtClean="0"/>
              <a:t>насыщенная </a:t>
            </a:r>
            <a:r>
              <a:rPr lang="ru-RU" dirty="0" smtClean="0"/>
              <a:t>техника и широкозахватные орудия</a:t>
            </a:r>
          </a:p>
          <a:p>
            <a:pPr marL="0" indent="0">
              <a:buNone/>
            </a:pPr>
            <a:r>
              <a:rPr lang="ru-RU" dirty="0" smtClean="0"/>
              <a:t>Хранение с/х продукции на хозяйстве</a:t>
            </a:r>
          </a:p>
          <a:p>
            <a:pPr marL="0" indent="0">
              <a:buNone/>
            </a:pPr>
            <a:r>
              <a:rPr lang="ru-RU" dirty="0" smtClean="0"/>
              <a:t>Экономия франко-хозяйство</a:t>
            </a:r>
          </a:p>
          <a:p>
            <a:pPr marL="0" indent="0">
              <a:buNone/>
            </a:pPr>
            <a:r>
              <a:rPr lang="ru-RU" dirty="0" smtClean="0"/>
              <a:t>Переработка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мировой погектарной выручки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536090" cy="2780614"/>
          </a:xfrm>
        </p:spPr>
      </p:pic>
    </p:spTree>
    <p:extLst>
      <p:ext uri="{BB962C8B-B14F-4D97-AF65-F5344CB8AC3E}">
        <p14:creationId xmlns:p14="http://schemas.microsoft.com/office/powerpoint/2010/main" val="33339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9802" y="20929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Агротехнологии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(технологические карты)</a:t>
            </a:r>
          </a:p>
        </p:txBody>
      </p:sp>
      <p:pic>
        <p:nvPicPr>
          <p:cNvPr id="14339" name="Содержимое 3" descr="агротехнологии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737100" cy="3800475"/>
          </a:xfrm>
        </p:spPr>
      </p:pic>
      <p:pic>
        <p:nvPicPr>
          <p:cNvPr id="14340" name="Содержимое 3" descr="агротехнологии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538"/>
            <a:ext cx="19478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932363" y="1557338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dirty="0">
                <a:latin typeface="Calibri" pitchFamily="34" charset="0"/>
              </a:rPr>
              <a:t>Минимизация затрат на гектар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076825" y="3933825"/>
            <a:ext cx="3671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dirty="0">
                <a:latin typeface="Calibri" pitchFamily="34" charset="0"/>
              </a:rPr>
              <a:t>Увеличение урожайности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635375" y="1773238"/>
            <a:ext cx="1271588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619250" y="4365625"/>
            <a:ext cx="3384550" cy="151130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23506" y="5956856"/>
            <a:ext cx="67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Поднятие урожайности в 1,5 раза при стабильной себестоимости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843213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195513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547813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" y="214313"/>
            <a:ext cx="8643938" cy="785812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4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Системы параллельного вождения</a:t>
            </a:r>
            <a:endParaRPr lang="en-GB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484438" y="2492375"/>
            <a:ext cx="71437" cy="3024188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835150" y="2492375"/>
            <a:ext cx="73025" cy="2952750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132138" y="2492375"/>
            <a:ext cx="71437" cy="3024188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1403350" y="5445125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FF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403350" y="2060575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FF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6443663" y="2565400"/>
            <a:ext cx="1655762" cy="2808288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6443663" y="2420938"/>
            <a:ext cx="1655762" cy="144462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6443663" y="3573463"/>
            <a:ext cx="16557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1000"/>
              </a:lnSpc>
              <a:spcBef>
                <a:spcPts val="1250"/>
              </a:spcBef>
            </a:pPr>
            <a:r>
              <a:rPr lang="en-GB" sz="2000" b="1" dirty="0">
                <a:solidFill>
                  <a:srgbClr val="FFFFFF"/>
                </a:solidFill>
                <a:latin typeface="Verdana" pitchFamily="34" charset="0"/>
              </a:rPr>
              <a:t>Рабочая</a:t>
            </a:r>
            <a:r>
              <a:rPr lang="en-GB" sz="20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2000" b="1" dirty="0">
                <a:solidFill>
                  <a:srgbClr val="FFFFFF"/>
                </a:solidFill>
                <a:latin typeface="Verdana" pitchFamily="34" charset="0"/>
              </a:rPr>
              <a:t>зона</a:t>
            </a:r>
            <a:endParaRPr lang="en-GB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6443663" y="5373688"/>
            <a:ext cx="1655762" cy="144462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6443663" y="5518150"/>
            <a:ext cx="1655762" cy="466725"/>
          </a:xfrm>
          <a:prstGeom prst="rect">
            <a:avLst/>
          </a:prstGeom>
          <a:solidFill>
            <a:srgbClr val="CC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6443663" y="5516563"/>
            <a:ext cx="1655762" cy="4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</a:pP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Зона</a:t>
            </a: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разворота</a:t>
            </a:r>
            <a:endParaRPr lang="en-GB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6443663" y="1952625"/>
            <a:ext cx="1655762" cy="468313"/>
          </a:xfrm>
          <a:prstGeom prst="rect">
            <a:avLst/>
          </a:prstGeom>
          <a:solidFill>
            <a:srgbClr val="CC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6" name="Text Box 17"/>
          <p:cNvSpPr txBox="1">
            <a:spLocks noChangeArrowheads="1"/>
          </p:cNvSpPr>
          <p:nvPr/>
        </p:nvSpPr>
        <p:spPr bwMode="auto">
          <a:xfrm>
            <a:off x="6443663" y="1952625"/>
            <a:ext cx="1655762" cy="4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</a:pP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Зона</a:t>
            </a: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Verdana" pitchFamily="34" charset="0"/>
              </a:rPr>
              <a:t>разворота</a:t>
            </a:r>
            <a:endParaRPr lang="en-GB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4140200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3492500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3781425" y="2492375"/>
            <a:ext cx="71438" cy="3024188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29125" y="2492375"/>
            <a:ext cx="71438" cy="3024188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1" name="Rectangle 22"/>
          <p:cNvSpPr>
            <a:spLocks noChangeArrowheads="1"/>
          </p:cNvSpPr>
          <p:nvPr/>
        </p:nvSpPr>
        <p:spPr bwMode="auto">
          <a:xfrm>
            <a:off x="5437188" y="3860800"/>
            <a:ext cx="647700" cy="1584325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2" name="Rectangle 23"/>
          <p:cNvSpPr>
            <a:spLocks noChangeArrowheads="1"/>
          </p:cNvSpPr>
          <p:nvPr/>
        </p:nvSpPr>
        <p:spPr bwMode="auto">
          <a:xfrm>
            <a:off x="4789488" y="2492375"/>
            <a:ext cx="647700" cy="2952750"/>
          </a:xfrm>
          <a:prstGeom prst="rect">
            <a:avLst/>
          </a:prstGeom>
          <a:solidFill>
            <a:srgbClr val="CCFF3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3" name="Rectangle 24"/>
          <p:cNvSpPr>
            <a:spLocks noChangeArrowheads="1"/>
          </p:cNvSpPr>
          <p:nvPr/>
        </p:nvSpPr>
        <p:spPr bwMode="auto">
          <a:xfrm>
            <a:off x="5078413" y="2492375"/>
            <a:ext cx="71437" cy="3024188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4" name="Rectangle 25"/>
          <p:cNvSpPr>
            <a:spLocks noChangeArrowheads="1"/>
          </p:cNvSpPr>
          <p:nvPr/>
        </p:nvSpPr>
        <p:spPr bwMode="auto">
          <a:xfrm>
            <a:off x="5726113" y="3860800"/>
            <a:ext cx="69850" cy="1655763"/>
          </a:xfrm>
          <a:prstGeom prst="rect">
            <a:avLst/>
          </a:prstGeom>
          <a:solidFill>
            <a:srgbClr val="0080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>
            <a:off x="1187450" y="2492375"/>
            <a:ext cx="5329238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>
            <a:off x="1187450" y="5445125"/>
            <a:ext cx="5329238" cy="1588"/>
          </a:xfrm>
          <a:prstGeom prst="line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2797" name="Oval 28"/>
          <p:cNvSpPr>
            <a:spLocks noChangeArrowheads="1"/>
          </p:cNvSpPr>
          <p:nvPr/>
        </p:nvSpPr>
        <p:spPr bwMode="auto">
          <a:xfrm>
            <a:off x="1763713" y="5337175"/>
            <a:ext cx="215900" cy="215900"/>
          </a:xfrm>
          <a:prstGeom prst="ellipse">
            <a:avLst/>
          </a:prstGeom>
          <a:solidFill>
            <a:srgbClr val="0000FF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8" name="AutoShape 29"/>
          <p:cNvSpPr>
            <a:spLocks noChangeArrowheads="1"/>
          </p:cNvSpPr>
          <p:nvPr/>
        </p:nvSpPr>
        <p:spPr bwMode="auto">
          <a:xfrm rot="120000" flipV="1">
            <a:off x="2482850" y="5159375"/>
            <a:ext cx="722313" cy="720725"/>
          </a:xfrm>
          <a:custGeom>
            <a:avLst/>
            <a:gdLst>
              <a:gd name="T0" fmla="*/ 384421394 w 21600"/>
              <a:gd name="T1" fmla="*/ 445348 h 21600"/>
              <a:gd name="T2" fmla="*/ 47267794 w 21600"/>
              <a:gd name="T3" fmla="*/ 437652223 h 21600"/>
              <a:gd name="T4" fmla="*/ 388797004 w 21600"/>
              <a:gd name="T5" fmla="*/ 90569908 h 21600"/>
              <a:gd name="T6" fmla="*/ 908664342 w 21600"/>
              <a:gd name="T7" fmla="*/ 404367553 h 21600"/>
              <a:gd name="T8" fmla="*/ 761364443 w 21600"/>
              <a:gd name="T9" fmla="*/ 548876868 h 21600"/>
              <a:gd name="T10" fmla="*/ 615898148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99" name="AutoShape 30"/>
          <p:cNvSpPr>
            <a:spLocks noChangeArrowheads="1"/>
          </p:cNvSpPr>
          <p:nvPr/>
        </p:nvSpPr>
        <p:spPr bwMode="auto">
          <a:xfrm rot="120000" flipV="1">
            <a:off x="3779838" y="5159375"/>
            <a:ext cx="722312" cy="720725"/>
          </a:xfrm>
          <a:custGeom>
            <a:avLst/>
            <a:gdLst>
              <a:gd name="T0" fmla="*/ 384420327 w 21600"/>
              <a:gd name="T1" fmla="*/ 445348 h 21600"/>
              <a:gd name="T2" fmla="*/ 47267662 w 21600"/>
              <a:gd name="T3" fmla="*/ 437652223 h 21600"/>
              <a:gd name="T4" fmla="*/ 388795931 w 21600"/>
              <a:gd name="T5" fmla="*/ 90569908 h 21600"/>
              <a:gd name="T6" fmla="*/ 908660409 w 21600"/>
              <a:gd name="T7" fmla="*/ 404367553 h 21600"/>
              <a:gd name="T8" fmla="*/ 761361249 w 21600"/>
              <a:gd name="T9" fmla="*/ 548876868 h 21600"/>
              <a:gd name="T10" fmla="*/ 615895155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800" name="AutoShape 31"/>
          <p:cNvSpPr>
            <a:spLocks noChangeArrowheads="1"/>
          </p:cNvSpPr>
          <p:nvPr/>
        </p:nvSpPr>
        <p:spPr bwMode="auto">
          <a:xfrm rot="120000" flipV="1">
            <a:off x="5076825" y="5159375"/>
            <a:ext cx="722313" cy="720725"/>
          </a:xfrm>
          <a:custGeom>
            <a:avLst/>
            <a:gdLst>
              <a:gd name="T0" fmla="*/ 384421394 w 21600"/>
              <a:gd name="T1" fmla="*/ 445348 h 21600"/>
              <a:gd name="T2" fmla="*/ 47267794 w 21600"/>
              <a:gd name="T3" fmla="*/ 437652223 h 21600"/>
              <a:gd name="T4" fmla="*/ 388797004 w 21600"/>
              <a:gd name="T5" fmla="*/ 90569908 h 21600"/>
              <a:gd name="T6" fmla="*/ 908664342 w 21600"/>
              <a:gd name="T7" fmla="*/ 404367553 h 21600"/>
              <a:gd name="T8" fmla="*/ 761364443 w 21600"/>
              <a:gd name="T9" fmla="*/ 548876868 h 21600"/>
              <a:gd name="T10" fmla="*/ 615898148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801" name="AutoShape 32"/>
          <p:cNvSpPr>
            <a:spLocks noChangeArrowheads="1"/>
          </p:cNvSpPr>
          <p:nvPr/>
        </p:nvSpPr>
        <p:spPr bwMode="auto">
          <a:xfrm rot="-360000">
            <a:off x="1830388" y="2055813"/>
            <a:ext cx="720725" cy="720725"/>
          </a:xfrm>
          <a:custGeom>
            <a:avLst/>
            <a:gdLst>
              <a:gd name="T0" fmla="*/ 381892153 w 21600"/>
              <a:gd name="T1" fmla="*/ 445348 h 21600"/>
              <a:gd name="T2" fmla="*/ 46956635 w 21600"/>
              <a:gd name="T3" fmla="*/ 437652223 h 21600"/>
              <a:gd name="T4" fmla="*/ 386238657 w 21600"/>
              <a:gd name="T5" fmla="*/ 90569908 h 21600"/>
              <a:gd name="T6" fmla="*/ 902683445 w 21600"/>
              <a:gd name="T7" fmla="*/ 404367553 h 21600"/>
              <a:gd name="T8" fmla="*/ 756353900 w 21600"/>
              <a:gd name="T9" fmla="*/ 548876868 h 21600"/>
              <a:gd name="T10" fmla="*/ 611844853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802" name="AutoShape 33"/>
          <p:cNvSpPr>
            <a:spLocks noChangeArrowheads="1"/>
          </p:cNvSpPr>
          <p:nvPr/>
        </p:nvSpPr>
        <p:spPr bwMode="auto">
          <a:xfrm rot="-360000">
            <a:off x="3127375" y="2055813"/>
            <a:ext cx="720725" cy="720725"/>
          </a:xfrm>
          <a:custGeom>
            <a:avLst/>
            <a:gdLst>
              <a:gd name="T0" fmla="*/ 381892153 w 21600"/>
              <a:gd name="T1" fmla="*/ 445348 h 21600"/>
              <a:gd name="T2" fmla="*/ 46956635 w 21600"/>
              <a:gd name="T3" fmla="*/ 437652223 h 21600"/>
              <a:gd name="T4" fmla="*/ 386238657 w 21600"/>
              <a:gd name="T5" fmla="*/ 90569908 h 21600"/>
              <a:gd name="T6" fmla="*/ 902683445 w 21600"/>
              <a:gd name="T7" fmla="*/ 404367553 h 21600"/>
              <a:gd name="T8" fmla="*/ 756353900 w 21600"/>
              <a:gd name="T9" fmla="*/ 548876868 h 21600"/>
              <a:gd name="T10" fmla="*/ 611844853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803" name="AutoShape 34"/>
          <p:cNvSpPr>
            <a:spLocks noChangeArrowheads="1"/>
          </p:cNvSpPr>
          <p:nvPr/>
        </p:nvSpPr>
        <p:spPr bwMode="auto">
          <a:xfrm rot="-360000">
            <a:off x="4424363" y="2055813"/>
            <a:ext cx="720725" cy="720725"/>
          </a:xfrm>
          <a:custGeom>
            <a:avLst/>
            <a:gdLst>
              <a:gd name="T0" fmla="*/ 381892153 w 21600"/>
              <a:gd name="T1" fmla="*/ 445348 h 21600"/>
              <a:gd name="T2" fmla="*/ 46956635 w 21600"/>
              <a:gd name="T3" fmla="*/ 437652223 h 21600"/>
              <a:gd name="T4" fmla="*/ 386238657 w 21600"/>
              <a:gd name="T5" fmla="*/ 90569908 h 21600"/>
              <a:gd name="T6" fmla="*/ 902683445 w 21600"/>
              <a:gd name="T7" fmla="*/ 404367553 h 21600"/>
              <a:gd name="T8" fmla="*/ 756353900 w 21600"/>
              <a:gd name="T9" fmla="*/ 548876868 h 21600"/>
              <a:gd name="T10" fmla="*/ 611844853 w 21600"/>
              <a:gd name="T11" fmla="*/ 4025091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0" y="10852"/>
                </a:moveTo>
                <a:cubicBezTo>
                  <a:pt x="19170" y="10835"/>
                  <a:pt x="19171" y="10817"/>
                  <a:pt x="19171" y="10800"/>
                </a:cubicBezTo>
                <a:cubicBezTo>
                  <a:pt x="19171" y="6176"/>
                  <a:pt x="15423" y="2429"/>
                  <a:pt x="10800" y="2429"/>
                </a:cubicBezTo>
                <a:cubicBezTo>
                  <a:pt x="6176" y="2429"/>
                  <a:pt x="2429" y="6176"/>
                  <a:pt x="2429" y="10800"/>
                </a:cubicBezTo>
                <a:cubicBezTo>
                  <a:pt x="2428" y="11086"/>
                  <a:pt x="2443" y="11372"/>
                  <a:pt x="2473" y="11657"/>
                </a:cubicBezTo>
                <a:lnTo>
                  <a:pt x="56" y="11906"/>
                </a:lnTo>
                <a:cubicBezTo>
                  <a:pt x="18" y="11538"/>
                  <a:pt x="0" y="1116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22"/>
                  <a:pt x="21599" y="10845"/>
                  <a:pt x="21599" y="10868"/>
                </a:cubicBezTo>
                <a:lnTo>
                  <a:pt x="24299" y="10885"/>
                </a:lnTo>
                <a:lnTo>
                  <a:pt x="20360" y="14775"/>
                </a:lnTo>
                <a:lnTo>
                  <a:pt x="16470" y="10835"/>
                </a:lnTo>
                <a:lnTo>
                  <a:pt x="19170" y="10852"/>
                </a:lnTo>
                <a:close/>
              </a:path>
            </a:pathLst>
          </a:custGeom>
          <a:solidFill>
            <a:srgbClr val="CC6600"/>
          </a:solidFill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2804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6588"/>
            <a:ext cx="6778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805" name="Oval 36"/>
          <p:cNvSpPr>
            <a:spLocks noChangeArrowheads="1"/>
          </p:cNvSpPr>
          <p:nvPr/>
        </p:nvSpPr>
        <p:spPr bwMode="auto">
          <a:xfrm>
            <a:off x="1763713" y="2384425"/>
            <a:ext cx="215900" cy="215900"/>
          </a:xfrm>
          <a:prstGeom prst="ellipse">
            <a:avLst/>
          </a:prstGeom>
          <a:solidFill>
            <a:srgbClr val="0000FF"/>
          </a:solidFill>
          <a:ln w="32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850092"/>
      </p:ext>
    </p:extLst>
  </p:cSld>
  <p:clrMapOvr>
    <a:masterClrMapping/>
  </p:clrMapOvr>
  <p:transition spd="med" advTm="614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67"/>
            <a:ext cx="9144000" cy="687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691"/>
            <a:ext cx="7668344" cy="2428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558" y="27195"/>
            <a:ext cx="6361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Мониторинг техники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800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Технология внесения безводного аммиака </a:t>
            </a:r>
            <a:r>
              <a:rPr lang="ru-RU" sz="2200" dirty="0" smtClean="0">
                <a:solidFill>
                  <a:schemeClr val="tx1"/>
                </a:solidFill>
              </a:rPr>
              <a:t>в Украине дает </a:t>
            </a:r>
            <a:r>
              <a:rPr lang="ru-RU" dirty="0" smtClean="0">
                <a:solidFill>
                  <a:schemeClr val="tx1"/>
                </a:solidFill>
              </a:rPr>
              <a:t>экономию в 1,5 раза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3" name="Содержимое 3" descr="Жидкий аммиак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5148263" cy="4860925"/>
          </a:xfrm>
        </p:spPr>
      </p:pic>
      <p:pic>
        <p:nvPicPr>
          <p:cNvPr id="20484" name="Рисунок 4" descr="Культиватор для внесения жидкого аммиа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5638"/>
            <a:ext cx="45720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Технология внесения аммиачной воды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9459" name="Содержимое 5" descr="DSC009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63688"/>
            <a:ext cx="7704137" cy="5294312"/>
          </a:xfrm>
        </p:spPr>
      </p:pic>
      <p:sp>
        <p:nvSpPr>
          <p:cNvPr id="3" name="TextBox 2"/>
          <p:cNvSpPr txBox="1"/>
          <p:nvPr/>
        </p:nvSpPr>
        <p:spPr>
          <a:xfrm>
            <a:off x="1115616" y="5668643"/>
            <a:ext cx="6005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4 раза экономия на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внесении азотных удобрений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683125"/>
            <a:ext cx="33099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654550"/>
            <a:ext cx="33051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988"/>
            <a:ext cx="3505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2382"/>
            <a:ext cx="347186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721" y="2683171"/>
            <a:ext cx="25734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alibri" pitchFamily="34" charset="0"/>
              </a:rPr>
              <a:t>Известкование </a:t>
            </a:r>
            <a:r>
              <a:rPr lang="ru-RU" dirty="0" smtClean="0">
                <a:latin typeface="Calibri" pitchFamily="34" charset="0"/>
              </a:rPr>
              <a:t>кислых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почв дает прибавку к урожаю:</a:t>
            </a:r>
          </a:p>
          <a:p>
            <a:pPr algn="r"/>
            <a:r>
              <a:rPr lang="ru-RU" dirty="0">
                <a:latin typeface="Calibri" pitchFamily="34" charset="0"/>
              </a:rPr>
              <a:t>Свекла    + 40-80 ц./га.</a:t>
            </a:r>
          </a:p>
          <a:p>
            <a:pPr algn="r"/>
            <a:r>
              <a:rPr lang="ru-RU" dirty="0">
                <a:latin typeface="Calibri" pitchFamily="34" charset="0"/>
              </a:rPr>
              <a:t>Картофель   + 20 ц./га.</a:t>
            </a:r>
          </a:p>
          <a:p>
            <a:pPr algn="r"/>
            <a:r>
              <a:rPr lang="ru-RU" dirty="0">
                <a:latin typeface="Calibri" pitchFamily="34" charset="0"/>
              </a:rPr>
              <a:t>Кукуруза  +40-70 ц./га.</a:t>
            </a:r>
          </a:p>
          <a:p>
            <a:pPr algn="r"/>
            <a:r>
              <a:rPr lang="ru-RU" dirty="0">
                <a:latin typeface="Calibri" pitchFamily="34" charset="0"/>
              </a:rPr>
              <a:t>Капуста   +30-80 ц./га.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6" y="26988"/>
            <a:ext cx="216130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7638" y="2554288"/>
            <a:ext cx="3116362" cy="20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136"/>
            <a:ext cx="4896544" cy="5255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339136"/>
            <a:ext cx="3615869" cy="5255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347106"/>
            <a:ext cx="4249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Бинарные посевы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593748"/>
            <a:ext cx="347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Пшеница и вика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3798" y="5393181"/>
            <a:ext cx="2800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Подсолнечник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 люцерна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2126"/>
            <a:ext cx="8784976" cy="495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6036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Широкозахватная техника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64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785"/>
            <a:ext cx="8229600" cy="710073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Хранение зерна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5" name="Содержимое 3" descr="Погрузка зерна в мешо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573016"/>
            <a:ext cx="4779140" cy="3284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462" y="3647618"/>
            <a:ext cx="4642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Экономия 300 -1100 руб. на тонне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Окупаемость 1 сезон с техникой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75" y="188640"/>
            <a:ext cx="806094" cy="816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844824"/>
            <a:ext cx="2817935" cy="7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цен на пшеницу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1" y="1720056"/>
            <a:ext cx="8893302" cy="502131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763688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347864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932040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466834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028384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Рентабельность 1970-1998 годы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76456" cy="5506024"/>
          </a:xfrm>
        </p:spPr>
      </p:pic>
      <p:sp>
        <p:nvSpPr>
          <p:cNvPr id="3" name="Стрелка вниз 2"/>
          <p:cNvSpPr/>
          <p:nvPr/>
        </p:nvSpPr>
        <p:spPr>
          <a:xfrm>
            <a:off x="5802351" y="3645024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77" y="50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ФРАНКО-</a:t>
            </a:r>
            <a:br>
              <a:rPr lang="ru-RU" dirty="0" smtClean="0"/>
            </a:br>
            <a:r>
              <a:rPr lang="ru-RU" dirty="0" smtClean="0"/>
              <a:t>ВАГОН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653"/>
            <a:ext cx="9238781" cy="5631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5" y="22239"/>
            <a:ext cx="3163772" cy="2372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7818"/>
            <a:ext cx="3203848" cy="2402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9" y="2779937"/>
            <a:ext cx="24379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Окупаемость –</a:t>
            </a:r>
          </a:p>
          <a:p>
            <a:pPr algn="ctr"/>
            <a:r>
              <a:rPr lang="ru-RU" sz="2800" dirty="0" smtClean="0"/>
              <a:t>150 часов</a:t>
            </a:r>
          </a:p>
          <a:p>
            <a:pPr algn="ctr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07997" y="22239"/>
            <a:ext cx="269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Экономия 50 руб./</a:t>
            </a:r>
            <a:r>
              <a:rPr lang="ru-RU" sz="2000" dirty="0" smtClean="0"/>
              <a:t>тн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услугах стороннего </a:t>
            </a:r>
          </a:p>
          <a:p>
            <a:r>
              <a:rPr lang="ru-RU" sz="2000" dirty="0" smtClean="0"/>
              <a:t>элеватора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9467" y="6086793"/>
            <a:ext cx="505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или 1 месяц работы по пол дня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53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агрария в экспортной цене зерна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05861" cy="4460081"/>
          </a:xfrm>
        </p:spPr>
      </p:pic>
    </p:spTree>
    <p:extLst>
      <p:ext uri="{BB962C8B-B14F-4D97-AF65-F5344CB8AC3E}">
        <p14:creationId xmlns:p14="http://schemas.microsoft.com/office/powerpoint/2010/main" val="1335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Маржа мукомольных предприятий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7956376" cy="2963568"/>
          </a:xfrm>
        </p:spPr>
      </p:pic>
    </p:spTree>
    <p:extLst>
      <p:ext uri="{BB962C8B-B14F-4D97-AF65-F5344CB8AC3E}">
        <p14:creationId xmlns:p14="http://schemas.microsoft.com/office/powerpoint/2010/main" val="25804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Добавочная стоимость в хлебе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278515" cy="4631531"/>
          </a:xfrm>
        </p:spPr>
      </p:pic>
    </p:spTree>
    <p:extLst>
      <p:ext uri="{BB962C8B-B14F-4D97-AF65-F5344CB8AC3E}">
        <p14:creationId xmlns:p14="http://schemas.microsoft.com/office/powerpoint/2010/main" val="36503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цен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05905" cy="4339307"/>
          </a:xfrm>
        </p:spPr>
      </p:pic>
    </p:spTree>
    <p:extLst>
      <p:ext uri="{BB962C8B-B14F-4D97-AF65-F5344CB8AC3E}">
        <p14:creationId xmlns:p14="http://schemas.microsoft.com/office/powerpoint/2010/main" val="1065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Мощности </a:t>
            </a:r>
            <a:r>
              <a:rPr lang="ru-RU" dirty="0" smtClean="0"/>
              <a:t>Мэзов</a:t>
            </a:r>
            <a:r>
              <a:rPr lang="ru-RU" dirty="0" smtClean="0"/>
              <a:t> и подсолнечник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3428"/>
            <a:ext cx="8244408" cy="5153924"/>
          </a:xfrm>
        </p:spPr>
      </p:pic>
    </p:spTree>
    <p:extLst>
      <p:ext uri="{BB962C8B-B14F-4D97-AF65-F5344CB8AC3E}">
        <p14:creationId xmlns:p14="http://schemas.microsoft.com/office/powerpoint/2010/main" val="35197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632700" cy="215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6600"/>
                </a:solidFill>
                <a:latin typeface="Verdana" pitchFamily="34" charset="0"/>
                <a:cs typeface="Arial" pitchFamily="34" charset="0"/>
              </a:rPr>
              <a:t>4</a:t>
            </a:r>
            <a:r>
              <a:rPr lang="ru-RU" sz="1200" b="1" dirty="0" smtClean="0">
                <a:solidFill>
                  <a:srgbClr val="006600"/>
                </a:solidFill>
                <a:latin typeface="Verdana" pitchFamily="34" charset="0"/>
                <a:cs typeface="Arial" pitchFamily="34" charset="0"/>
              </a:rPr>
              <a:t>.  Карта производства биотоплива.</a:t>
            </a:r>
            <a:endParaRPr lang="ru-RU" sz="1200" dirty="0">
              <a:solidFill>
                <a:srgbClr val="0066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267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12D6C-BF43-4577-AC2A-F51C7F5F1D09}" type="slidenum">
              <a:rPr lang="ru-RU">
                <a:solidFill>
                  <a:srgbClr val="99FF33"/>
                </a:solidFill>
              </a:rPr>
              <a:pPr/>
              <a:t>36</a:t>
            </a:fld>
            <a:endParaRPr lang="ru-RU" dirty="0">
              <a:solidFill>
                <a:srgbClr val="99FF33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0063" y="142875"/>
            <a:ext cx="82153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90000"/>
              </a:lnSpc>
              <a:defRPr/>
            </a:pPr>
            <a:r>
              <a:rPr lang="ru-RU" sz="1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АГРОСПИКЕР</a:t>
            </a:r>
            <a:r>
              <a:rPr lang="ru-RU" sz="12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12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1200" b="1" i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«Теория погектарного спроса»</a:t>
            </a:r>
            <a:endParaRPr lang="ru-RU" sz="1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063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072438" y="142875"/>
            <a:ext cx="936625" cy="24765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CCFF66"/>
                </a:solidFill>
                <a:hlinkClick r:id="rId2" action="ppaction://hlinksldjump"/>
              </a:rPr>
              <a:t>меню</a:t>
            </a:r>
            <a:endParaRPr lang="ru-RU" sz="1200" b="1" dirty="0">
              <a:solidFill>
                <a:srgbClr val="CCFF6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500813"/>
            <a:ext cx="9144000" cy="2143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Фундаментальный и технический анализ – искусство и наука о познании рынка для каждого.</a:t>
            </a:r>
            <a:endParaRPr lang="ru-RU" sz="1200" dirty="0">
              <a:solidFill>
                <a:srgbClr val="0066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88" y="428625"/>
            <a:ext cx="7640637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map_r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4559300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3356992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3175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67,1%</a:t>
            </a:r>
            <a:endParaRPr lang="ru-RU" sz="1200" b="1" spc="50" dirty="0">
              <a:ln w="3175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780928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19,9%</a:t>
            </a:r>
            <a:endParaRPr lang="ru-RU" sz="1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68960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6,5%</a:t>
            </a:r>
            <a:endParaRPr lang="ru-RU" sz="1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636912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0,2%</a:t>
            </a:r>
            <a:endParaRPr lang="ru-RU" sz="1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3429000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3,5%</a:t>
            </a:r>
            <a:endParaRPr lang="ru-RU" sz="1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2852936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0,1%</a:t>
            </a:r>
            <a:endParaRPr lang="ru-RU" sz="1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996952"/>
            <a:ext cx="714379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2,7%</a:t>
            </a:r>
            <a:endParaRPr lang="ru-RU" sz="1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67544" y="908720"/>
            <a:ext cx="45608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rgbClr val="0000FF"/>
                </a:solidFill>
              </a:rPr>
              <a:t>РОССИЯ.  </a:t>
            </a:r>
            <a:r>
              <a:rPr lang="ru-RU" sz="900" dirty="0">
                <a:solidFill>
                  <a:srgbClr val="0000FF"/>
                </a:solidFill>
              </a:rPr>
              <a:t>Доля  средних экспортных отгрузок  зерновых регионами  </a:t>
            </a:r>
          </a:p>
          <a:p>
            <a:pPr algn="ctr"/>
            <a:r>
              <a:rPr lang="ru-RU" sz="900" dirty="0">
                <a:solidFill>
                  <a:srgbClr val="0000FF"/>
                </a:solidFill>
              </a:rPr>
              <a:t>за сезоны:   </a:t>
            </a:r>
            <a:r>
              <a:rPr lang="ru-RU" sz="900" dirty="0">
                <a:solidFill>
                  <a:srgbClr val="CC3300"/>
                </a:solidFill>
              </a:rPr>
              <a:t>2006/07; 2007/08;  </a:t>
            </a:r>
            <a:r>
              <a:rPr lang="ru-RU" sz="900" dirty="0" smtClean="0">
                <a:solidFill>
                  <a:srgbClr val="CC3300"/>
                </a:solidFill>
              </a:rPr>
              <a:t>2008/09; 2009/10</a:t>
            </a:r>
            <a:endParaRPr lang="ru-RU" sz="900" dirty="0">
              <a:solidFill>
                <a:srgbClr val="CC3300"/>
              </a:solidFill>
            </a:endParaRPr>
          </a:p>
        </p:txBody>
      </p:sp>
      <p:pic>
        <p:nvPicPr>
          <p:cNvPr id="18" name="Рисунок 17" descr="RZ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340768"/>
            <a:ext cx="3400467" cy="394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115616" y="3284984"/>
            <a:ext cx="432048" cy="215652"/>
          </a:xfrm>
          <a:prstGeom prst="can">
            <a:avLst>
              <a:gd name="adj" fmla="val 32075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Verdana" pitchFamily="34" charset="0"/>
              </a:rPr>
              <a:t>этанол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691680" y="3284984"/>
            <a:ext cx="432048" cy="215652"/>
          </a:xfrm>
          <a:prstGeom prst="can">
            <a:avLst>
              <a:gd name="adj" fmla="val 32075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Verdana" pitchFamily="34" charset="0"/>
              </a:rPr>
              <a:t>этанол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267744" y="3645024"/>
            <a:ext cx="432048" cy="215652"/>
          </a:xfrm>
          <a:prstGeom prst="can">
            <a:avLst>
              <a:gd name="adj" fmla="val 32075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Verdana" pitchFamily="34" charset="0"/>
              </a:rPr>
              <a:t>этанол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3203848" y="3501008"/>
            <a:ext cx="432048" cy="215652"/>
          </a:xfrm>
          <a:prstGeom prst="can">
            <a:avLst>
              <a:gd name="adj" fmla="val 32075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Verdana" pitchFamily="34" charset="0"/>
              </a:rPr>
              <a:t>этанол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220072" y="908720"/>
            <a:ext cx="33843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900" b="1" dirty="0">
                <a:solidFill>
                  <a:srgbClr val="0000FF"/>
                </a:solidFill>
              </a:rPr>
              <a:t>РОССИЯ.  </a:t>
            </a:r>
            <a:r>
              <a:rPr lang="ru-RU" sz="900" dirty="0" smtClean="0">
                <a:solidFill>
                  <a:srgbClr val="0000FF"/>
                </a:solidFill>
              </a:rPr>
              <a:t>Средние отгрузки </a:t>
            </a:r>
            <a:r>
              <a:rPr lang="ru-RU" sz="900" dirty="0">
                <a:solidFill>
                  <a:srgbClr val="0000FF"/>
                </a:solidFill>
              </a:rPr>
              <a:t>зерновых регионами  </a:t>
            </a:r>
          </a:p>
          <a:p>
            <a:pPr algn="ctr"/>
            <a:r>
              <a:rPr lang="ru-RU" sz="900" dirty="0">
                <a:solidFill>
                  <a:srgbClr val="0000FF"/>
                </a:solidFill>
              </a:rPr>
              <a:t>за сезоны:   </a:t>
            </a:r>
            <a:r>
              <a:rPr lang="ru-RU" sz="900" dirty="0">
                <a:solidFill>
                  <a:srgbClr val="CC3300"/>
                </a:solidFill>
              </a:rPr>
              <a:t>2006/07; 2007/08;  </a:t>
            </a:r>
            <a:r>
              <a:rPr lang="ru-RU" sz="900" dirty="0" smtClean="0">
                <a:solidFill>
                  <a:srgbClr val="CC3300"/>
                </a:solidFill>
              </a:rPr>
              <a:t>2008/09; 2009/10</a:t>
            </a:r>
            <a:endParaRPr lang="ru-RU" sz="900" dirty="0">
              <a:solidFill>
                <a:srgbClr val="CC33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958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740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164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8280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6228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6696000" y="432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11560" y="3140968"/>
            <a:ext cx="432048" cy="215652"/>
          </a:xfrm>
          <a:prstGeom prst="can">
            <a:avLst>
              <a:gd name="adj" fmla="val 32075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Verdana" pitchFamily="34" charset="0"/>
              </a:rPr>
              <a:t>этанол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" name="Рисунок 36" descr="U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453650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1043608" y="5445224"/>
            <a:ext cx="302433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860032" y="5517232"/>
            <a:ext cx="2808312" cy="553998"/>
          </a:xfrm>
          <a:prstGeom prst="rect">
            <a:avLst/>
          </a:prstGeom>
          <a:solidFill>
            <a:srgbClr val="FFFF00"/>
          </a:solidFill>
          <a:ln w="12700"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Дополнительный рынок в </a:t>
            </a:r>
          </a:p>
          <a:p>
            <a:pPr algn="ctr"/>
            <a:r>
              <a:rPr lang="ru-RU" sz="1000" dirty="0" smtClean="0"/>
              <a:t>210 млн.тн. = 50% общего потребления</a:t>
            </a:r>
          </a:p>
          <a:p>
            <a:pPr algn="ctr"/>
            <a:r>
              <a:rPr lang="ru-RU" sz="1000" dirty="0" smtClean="0"/>
              <a:t>(спрос = 3,7 тн/га)</a:t>
            </a:r>
            <a:endParaRPr lang="ru-RU" sz="1000" dirty="0"/>
          </a:p>
        </p:txBody>
      </p:sp>
      <p:sp>
        <p:nvSpPr>
          <p:cNvPr id="40" name="Стрелка влево 39"/>
          <p:cNvSpPr/>
          <p:nvPr/>
        </p:nvSpPr>
        <p:spPr>
          <a:xfrm>
            <a:off x="4139952" y="5589240"/>
            <a:ext cx="648072" cy="432048"/>
          </a:xfrm>
          <a:prstGeom prst="lef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1294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L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5362575" cy="303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632700" cy="216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6600"/>
                </a:solidFill>
                <a:latin typeface="Verdana" pitchFamily="34" charset="0"/>
                <a:cs typeface="Arial" pitchFamily="34" charset="0"/>
              </a:rPr>
              <a:t>6.  Дивиденды животноводства от производства биотоплива </a:t>
            </a:r>
            <a:endParaRPr lang="ru-RU" sz="1200" dirty="0">
              <a:solidFill>
                <a:srgbClr val="0066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499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43D66-5FD2-4B37-88FE-02B6805E6A43}" type="slidenum">
              <a:rPr lang="ru-RU">
                <a:solidFill>
                  <a:srgbClr val="99FF33"/>
                </a:solidFill>
              </a:rPr>
              <a:pPr/>
              <a:t>37</a:t>
            </a:fld>
            <a:endParaRPr lang="ru-RU" dirty="0">
              <a:solidFill>
                <a:srgbClr val="99FF33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0063" y="142875"/>
            <a:ext cx="82153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90000"/>
              </a:lnSpc>
              <a:defRPr/>
            </a:pPr>
            <a:r>
              <a:rPr lang="ru-RU" sz="1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АГРОСПИКЕР.   </a:t>
            </a:r>
            <a:r>
              <a:rPr lang="ru-RU" sz="1200" b="1" i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«Теория погектарного спроса»</a:t>
            </a:r>
            <a:endParaRPr lang="ru-RU" sz="1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0630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72438" y="142875"/>
            <a:ext cx="936625" cy="24765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CCFF66"/>
                </a:solidFill>
                <a:hlinkClick r:id="rId3" action="ppaction://hlinksldjump"/>
              </a:rPr>
              <a:t>меню</a:t>
            </a:r>
            <a:endParaRPr lang="ru-RU" sz="1200" b="1" dirty="0">
              <a:solidFill>
                <a:srgbClr val="CCFF6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500813"/>
            <a:ext cx="9144000" cy="2143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Фундаментальный и технический анализ – искусство и наука о познании рынка для каждого.</a:t>
            </a:r>
            <a:endParaRPr lang="ru-RU" sz="1200" dirty="0">
              <a:solidFill>
                <a:srgbClr val="0066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88" y="428625"/>
            <a:ext cx="7640637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427984" y="2492896"/>
            <a:ext cx="972008" cy="55399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0000FF"/>
                </a:solidFill>
              </a:rPr>
              <a:t>ЗЕРНО:</a:t>
            </a:r>
          </a:p>
          <a:p>
            <a:pPr algn="ctr">
              <a:defRPr/>
            </a:pPr>
            <a:r>
              <a:rPr lang="ru-RU" sz="1000" b="1" i="1" dirty="0" smtClean="0">
                <a:solidFill>
                  <a:srgbClr val="0000FF"/>
                </a:solidFill>
              </a:rPr>
              <a:t>36,9 млн.тн.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(10% протеина =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3,7 млн.тн.)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4355976" y="1484784"/>
            <a:ext cx="97200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0000FF"/>
                </a:solidFill>
              </a:rPr>
              <a:t>ШРОТА:</a:t>
            </a:r>
          </a:p>
          <a:p>
            <a:pPr algn="ctr">
              <a:defRPr/>
            </a:pPr>
            <a:r>
              <a:rPr lang="ru-RU" sz="1000" b="1" i="1" dirty="0" smtClean="0">
                <a:solidFill>
                  <a:srgbClr val="0000FF"/>
                </a:solidFill>
              </a:rPr>
              <a:t>4 млн.тн.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(40% протеина =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1,6 млн.тн.)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980728"/>
            <a:ext cx="15841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Всего:  </a:t>
            </a:r>
          </a:p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40,9 млн.тн кормов</a:t>
            </a:r>
          </a:p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в т.ч.</a:t>
            </a:r>
          </a:p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13% протеина = 5,3 млн.тн.</a:t>
            </a:r>
            <a:endParaRPr lang="ru-RU" sz="1400" b="1" dirty="0">
              <a:solidFill>
                <a:srgbClr val="66003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2636912"/>
            <a:ext cx="15841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1 кг протеина: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из зерна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 кг = 70 руб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из барды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3,3 кг =  17,5 руб.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755576" y="4293096"/>
            <a:ext cx="6912768" cy="923330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C00000"/>
                </a:solidFill>
              </a:rPr>
              <a:t>Проблемы  животноводства:</a:t>
            </a:r>
          </a:p>
          <a:p>
            <a:pPr algn="ctr">
              <a:defRPr/>
            </a:pPr>
            <a:endParaRPr lang="ru-RU" sz="1000" b="1" i="1" dirty="0" smtClean="0">
              <a:solidFill>
                <a:srgbClr val="C00000"/>
              </a:solidFill>
            </a:endParaRP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C00000"/>
                </a:solidFill>
              </a:rPr>
              <a:t>Низкая доля  высоко-протеиновых </a:t>
            </a:r>
            <a:r>
              <a:rPr lang="ru-RU" sz="800" b="1" dirty="0" smtClean="0">
                <a:solidFill>
                  <a:srgbClr val="C00000"/>
                </a:solidFill>
              </a:rPr>
              <a:t>шротов в кормовой базе.</a:t>
            </a: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C00000"/>
                </a:solidFill>
              </a:rPr>
              <a:t>Низкое содержание протеина в кормовой базе. </a:t>
            </a: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C00000"/>
                </a:solidFill>
              </a:rPr>
              <a:t>Низкая  энергетическая ценность кормовой базы.</a:t>
            </a: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C00000"/>
                </a:solidFill>
              </a:rPr>
              <a:t>Высокая стоимость получения протеина из цельного зерна</a:t>
            </a:r>
          </a:p>
          <a:p>
            <a:pPr marL="684213" lvl="1" indent="-228600">
              <a:buFont typeface="+mj-lt"/>
              <a:buAutoNum type="arabicPeriod"/>
              <a:defRPr/>
            </a:pP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755576" y="5373216"/>
            <a:ext cx="6912768" cy="923330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ru-RU" sz="1000" b="1" i="1" dirty="0" smtClean="0">
                <a:solidFill>
                  <a:srgbClr val="006600"/>
                </a:solidFill>
              </a:rPr>
              <a:t>Дивиденды от производства биотоплива для животноводства:</a:t>
            </a:r>
          </a:p>
          <a:p>
            <a:pPr algn="ctr">
              <a:defRPr/>
            </a:pPr>
            <a:endParaRPr lang="ru-RU" sz="1000" b="1" i="1" dirty="0" smtClean="0">
              <a:solidFill>
                <a:srgbClr val="006600"/>
              </a:solidFill>
            </a:endParaRP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006600"/>
                </a:solidFill>
              </a:rPr>
              <a:t>Переработка  32 млн.тн.  зерна на этанол дает 10 млн.тн.  сухой барды с содержанием сырого протеина 30%.</a:t>
            </a: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006600"/>
                </a:solidFill>
              </a:rPr>
              <a:t>1 килограмм сырого протеина из барды стоит в 4 раза дешевле, чем из цельного зерна.</a:t>
            </a:r>
          </a:p>
          <a:p>
            <a:pPr marL="684213" lvl="1" indent="-228600">
              <a:buFont typeface="+mj-lt"/>
              <a:buAutoNum type="arabicPeriod"/>
              <a:defRPr/>
            </a:pPr>
            <a:r>
              <a:rPr lang="ru-RU" sz="800" b="1" i="1" dirty="0" smtClean="0">
                <a:solidFill>
                  <a:srgbClr val="006600"/>
                </a:solidFill>
              </a:rPr>
              <a:t>Рационы  на сухой барде  обеспечивают дивиденды животноводству, </a:t>
            </a:r>
          </a:p>
          <a:p>
            <a:pPr marL="684213" lvl="1" indent="-228600">
              <a:defRPr/>
            </a:pPr>
            <a:r>
              <a:rPr lang="ru-RU" sz="800" b="1" i="1" dirty="0" smtClean="0">
                <a:solidFill>
                  <a:srgbClr val="006600"/>
                </a:solidFill>
              </a:rPr>
              <a:t>         как по себестоимости кормов, так и по их энергетической ценности – двойной эффект !!! </a:t>
            </a:r>
          </a:p>
          <a:p>
            <a:pPr marL="684213" lvl="1" indent="-228600">
              <a:buFont typeface="+mj-lt"/>
              <a:buAutoNum type="arabicPeriod"/>
              <a:defRPr/>
            </a:pPr>
            <a:endParaRPr lang="en-US" sz="800" b="1" dirty="0">
              <a:solidFill>
                <a:srgbClr val="006600"/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4068000" y="1818000"/>
            <a:ext cx="216024" cy="1728192"/>
          </a:xfrm>
          <a:prstGeom prst="rightBrac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4068000" y="1620000"/>
            <a:ext cx="216024" cy="180000"/>
          </a:xfrm>
          <a:prstGeom prst="rightBrace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2880000" y="1628800"/>
            <a:ext cx="252000" cy="1944216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763688" y="1556792"/>
            <a:ext cx="1152128" cy="1008112"/>
          </a:xfrm>
          <a:prstGeom prst="straightConnector1">
            <a:avLst/>
          </a:prstGeom>
          <a:ln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8826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Глубокая переработка зерна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иностранные предложения</a:t>
            </a:r>
            <a:endParaRPr lang="ru-RU" dirty="0"/>
          </a:p>
        </p:txBody>
      </p:sp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1200"/>
            <a:ext cx="8424935" cy="4544144"/>
          </a:xfrm>
        </p:spPr>
      </p:pic>
      <p:sp>
        <p:nvSpPr>
          <p:cNvPr id="3" name="TextBox 2"/>
          <p:cNvSpPr txBox="1"/>
          <p:nvPr/>
        </p:nvSpPr>
        <p:spPr>
          <a:xfrm>
            <a:off x="4681519" y="3428999"/>
            <a:ext cx="4471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100 млн. </a:t>
            </a:r>
            <a:r>
              <a:rPr lang="en-US" sz="2800" dirty="0" smtClean="0"/>
              <a:t>USD</a:t>
            </a:r>
          </a:p>
          <a:p>
            <a:r>
              <a:rPr lang="ru-RU" sz="2800" dirty="0" smtClean="0"/>
              <a:t>Потенциал рынка 2 млн. </a:t>
            </a:r>
            <a:r>
              <a:rPr lang="ru-RU" sz="2800" dirty="0" smtClean="0"/>
              <a:t>тн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523687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Российский вариант глубокой переработки зерна</a:t>
            </a:r>
            <a:endParaRPr lang="ru-RU" dirty="0"/>
          </a:p>
        </p:txBody>
      </p:sp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8327"/>
            <a:ext cx="8568952" cy="4745527"/>
          </a:xfrm>
        </p:spPr>
      </p:pic>
      <p:sp>
        <p:nvSpPr>
          <p:cNvPr id="3" name="TextBox 2"/>
          <p:cNvSpPr txBox="1"/>
          <p:nvPr/>
        </p:nvSpPr>
        <p:spPr>
          <a:xfrm>
            <a:off x="4427984" y="5733256"/>
            <a:ext cx="4377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млн. </a:t>
            </a:r>
            <a:r>
              <a:rPr lang="en-US" sz="2800" dirty="0" smtClean="0"/>
              <a:t>USD</a:t>
            </a:r>
            <a:r>
              <a:rPr lang="ru-RU" sz="2800" dirty="0" smtClean="0"/>
              <a:t> - затраты</a:t>
            </a:r>
            <a:endParaRPr lang="en-US" sz="2800" dirty="0" smtClean="0"/>
          </a:p>
          <a:p>
            <a:r>
              <a:rPr lang="ru-RU" sz="2800" dirty="0" smtClean="0"/>
              <a:t>Объем рынка </a:t>
            </a:r>
            <a:r>
              <a:rPr lang="en-US" sz="2800" dirty="0" smtClean="0"/>
              <a:t>&gt; 10 </a:t>
            </a:r>
            <a:r>
              <a:rPr lang="ru-RU" sz="2800" dirty="0" smtClean="0"/>
              <a:t>млн. </a:t>
            </a:r>
            <a:r>
              <a:rPr lang="ru-RU" sz="2800" dirty="0" smtClean="0"/>
              <a:t>тн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96725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Рентабельность культур по данным МСХ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20880" cy="5298072"/>
          </a:xfrm>
        </p:spPr>
      </p:pic>
    </p:spTree>
    <p:extLst>
      <p:ext uri="{BB962C8B-B14F-4D97-AF65-F5344CB8AC3E}">
        <p14:creationId xmlns:p14="http://schemas.microsoft.com/office/powerpoint/2010/main" val="17742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Российский вариант глубокой переработки зерна</a:t>
            </a:r>
            <a:endParaRPr lang="ru-RU" dirty="0"/>
          </a:p>
        </p:txBody>
      </p:sp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48748" cy="4042207"/>
          </a:xfrm>
        </p:spPr>
      </p:pic>
    </p:spTree>
    <p:extLst>
      <p:ext uri="{BB962C8B-B14F-4D97-AF65-F5344CB8AC3E}">
        <p14:creationId xmlns:p14="http://schemas.microsoft.com/office/powerpoint/2010/main" val="73734468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агрария в цене картофеля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1412776"/>
            <a:ext cx="3348372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347864" cy="2334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291" y="3009146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50-150%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291" y="5266655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70-200%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86789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выращивание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279" y="3717032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хранение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3"/>
            <a:ext cx="5133975" cy="3724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8025" y="1066508"/>
            <a:ext cx="4177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Ценообразование по</a:t>
            </a:r>
          </a:p>
          <a:p>
            <a:r>
              <a:rPr lang="ru-RU" sz="3200" dirty="0" smtClean="0"/>
              <a:t>картофелю в 2008 году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увеличения цены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7311"/>
            <a:ext cx="2736304" cy="1988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7311"/>
            <a:ext cx="2893109" cy="1977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1143541"/>
            <a:ext cx="2736304" cy="2000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72426"/>
            <a:ext cx="920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Конечный продукт (% - рентабельность)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0312"/>
            <a:ext cx="2373034" cy="2441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46" y="3897761"/>
            <a:ext cx="2520280" cy="2424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880312"/>
            <a:ext cx="2736304" cy="2441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595" y="3946284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300-350%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4311" y="3880312"/>
            <a:ext cx="13308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200%</a:t>
            </a:r>
            <a:endParaRPr lang="ru-RU" sz="4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85102" y="5373216"/>
            <a:ext cx="148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-200%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64886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30-35%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39718" y="64886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60-65%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2575" y="6488668"/>
            <a:ext cx="253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5-10% - от общей массы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12" y="19472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Arial Black" pitchFamily="34" charset="0"/>
              </a:rPr>
              <a:t>Спасибо за внимание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686800" cy="53038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 Black" pitchFamily="34" charset="0"/>
              </a:rPr>
              <a:t>Востриков Дмитрий Владимирович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dirty="0" smtClean="0">
                <a:latin typeface="Arial Black" pitchFamily="34" charset="0"/>
              </a:rPr>
              <a:t>+7 910 4444 851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dirty="0" smtClean="0">
                <a:latin typeface="Arial Black" pitchFamily="34" charset="0"/>
              </a:rPr>
              <a:t>+7 495 7403422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1800" dirty="0" smtClean="0">
                <a:latin typeface="Arial Black" pitchFamily="34" charset="0"/>
                <a:hlinkClick r:id="rId2"/>
              </a:rPr>
              <a:t>S-p@mail.ru</a:t>
            </a:r>
            <a:endParaRPr lang="en-US" sz="1800" dirty="0" smtClean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1800" dirty="0" smtClean="0">
                <a:latin typeface="Arial Black" pitchFamily="34" charset="0"/>
              </a:rPr>
              <a:t>Skype: </a:t>
            </a:r>
            <a:r>
              <a:rPr lang="en-US" sz="1800" dirty="0" smtClean="0">
                <a:latin typeface="Arial Black" pitchFamily="34" charset="0"/>
              </a:rPr>
              <a:t>agrobiznespp</a:t>
            </a:r>
            <a:endParaRPr lang="ru-RU" sz="1800" dirty="0" smtClean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dirty="0" smtClean="0">
                <a:latin typeface="Arial Black" pitchFamily="34" charset="0"/>
              </a:rPr>
              <a:t>Дополнительная информация по технологиям, технике и оборудованию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на сайтах:</a:t>
            </a:r>
            <a:endParaRPr lang="en-US" sz="1800" dirty="0" smtClean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1800" dirty="0" smtClean="0">
                <a:latin typeface="Arial Black" pitchFamily="34" charset="0"/>
                <a:hlinkClick r:id="rId3"/>
              </a:rPr>
              <a:t>http://agrobusiness.livejournal.com/</a:t>
            </a:r>
            <a:r>
              <a:rPr lang="en-US" sz="1800" dirty="0" smtClean="0">
                <a:latin typeface="Arial Black" pitchFamily="34" charset="0"/>
              </a:rPr>
              <a:t>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1800" dirty="0" smtClean="0">
                <a:latin typeface="Arial Black" pitchFamily="34" charset="0"/>
                <a:hlinkClick r:id="rId4"/>
              </a:rPr>
              <a:t>www.agrobusiness.ru</a:t>
            </a:r>
            <a:r>
              <a:rPr lang="en-US" sz="1800" dirty="0" smtClean="0">
                <a:latin typeface="Arial Black" pitchFamily="34" charset="0"/>
              </a:rPr>
              <a:t>;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800" dirty="0" smtClean="0"/>
          </a:p>
        </p:txBody>
      </p:sp>
      <p:sp>
        <p:nvSpPr>
          <p:cNvPr id="48132" name="TextBox 2"/>
          <p:cNvSpPr txBox="1">
            <a:spLocks noChangeArrowheads="1"/>
          </p:cNvSpPr>
          <p:nvPr/>
        </p:nvSpPr>
        <p:spPr bwMode="auto">
          <a:xfrm>
            <a:off x="1314450" y="3986213"/>
            <a:ext cx="789463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Arial Black" pitchFamily="34" charset="0"/>
              </a:rPr>
              <a:t>Спонсор доклада  </a:t>
            </a:r>
            <a:r>
              <a:rPr lang="ru-RU" b="1" dirty="0">
                <a:latin typeface="Arial Black" pitchFamily="34" charset="0"/>
              </a:rPr>
              <a:t>«Адепт Групп» </a:t>
            </a:r>
            <a:endParaRPr lang="en-US" b="1" dirty="0">
              <a:latin typeface="Arial Black" pitchFamily="34" charset="0"/>
            </a:endParaRPr>
          </a:p>
          <a:p>
            <a:pPr algn="ctr" eaLnBrk="1" hangingPunct="1"/>
            <a:r>
              <a:rPr lang="ru-RU" dirty="0">
                <a:latin typeface="Arial Black" pitchFamily="34" charset="0"/>
              </a:rPr>
              <a:t>представитель  американских фирм  </a:t>
            </a:r>
            <a:r>
              <a:rPr lang="en-US" b="1" dirty="0">
                <a:latin typeface="Arial Black" pitchFamily="34" charset="0"/>
              </a:rPr>
              <a:t>BEHLEN</a:t>
            </a:r>
            <a:r>
              <a:rPr lang="en-US" dirty="0">
                <a:latin typeface="Arial Black" pitchFamily="34" charset="0"/>
              </a:rPr>
              <a:t>  </a:t>
            </a:r>
            <a:r>
              <a:rPr lang="ru-RU" dirty="0">
                <a:latin typeface="Arial Black" pitchFamily="34" charset="0"/>
              </a:rPr>
              <a:t>и 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b="1" dirty="0">
                <a:latin typeface="Arial Black" pitchFamily="34" charset="0"/>
              </a:rPr>
              <a:t>InterSistems</a:t>
            </a:r>
            <a:endParaRPr lang="ru-RU" b="1" dirty="0">
              <a:latin typeface="Arial Black" pitchFamily="34" charset="0"/>
            </a:endParaRPr>
          </a:p>
          <a:p>
            <a:pPr algn="ctr" eaLnBrk="1" hangingPunct="1"/>
            <a:r>
              <a:rPr lang="ru-RU" i="1" dirty="0">
                <a:latin typeface="Arial Black" pitchFamily="34" charset="0"/>
              </a:rPr>
              <a:t>Представительство в </a:t>
            </a:r>
            <a:r>
              <a:rPr lang="ru-RU" b="1" i="1" dirty="0">
                <a:latin typeface="Arial Black" pitchFamily="34" charset="0"/>
              </a:rPr>
              <a:t>России</a:t>
            </a:r>
            <a:endParaRPr lang="ru-RU" i="1" dirty="0">
              <a:latin typeface="Arial Black" pitchFamily="34" charset="0"/>
            </a:endParaRPr>
          </a:p>
          <a:p>
            <a:pPr algn="ctr" eaLnBrk="1" hangingPunct="1"/>
            <a:r>
              <a:rPr lang="ru-RU" dirty="0">
                <a:latin typeface="Arial Black" pitchFamily="34" charset="0"/>
              </a:rPr>
              <a:t>  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РОСТОВ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Н/Д, 344101, ул. Профсоюзная, 74, 3-й этаж</a:t>
            </a:r>
          </a:p>
          <a:p>
            <a:pPr algn="ctr" eaLnBrk="1" hangingPunct="1"/>
            <a:r>
              <a:rPr lang="ru-RU" dirty="0">
                <a:latin typeface="Arial Black" pitchFamily="34" charset="0"/>
              </a:rPr>
              <a:t>   Тел</a:t>
            </a:r>
            <a:r>
              <a:rPr lang="en-US" dirty="0">
                <a:latin typeface="Arial Black" pitchFamily="34" charset="0"/>
              </a:rPr>
              <a:t>/</a:t>
            </a:r>
            <a:r>
              <a:rPr lang="ru-RU" dirty="0">
                <a:latin typeface="Arial Black" pitchFamily="34" charset="0"/>
              </a:rPr>
              <a:t>:</a:t>
            </a:r>
            <a:r>
              <a:rPr lang="ru-RU" b="1" dirty="0">
                <a:latin typeface="Arial Black" pitchFamily="34" charset="0"/>
              </a:rPr>
              <a:t> +7 (863) 266-85 75</a:t>
            </a:r>
            <a:r>
              <a:rPr lang="ru-RU" dirty="0">
                <a:latin typeface="Arial Black" pitchFamily="34" charset="0"/>
              </a:rPr>
              <a:t>;</a:t>
            </a:r>
            <a:r>
              <a:rPr lang="ru-RU" b="1" dirty="0">
                <a:latin typeface="Arial Black" pitchFamily="34" charset="0"/>
              </a:rPr>
              <a:t>   +7 (863) 266 86 47      </a:t>
            </a:r>
            <a:endParaRPr lang="ru-RU" dirty="0">
              <a:latin typeface="Arial Black" pitchFamily="34" charset="0"/>
            </a:endParaRPr>
          </a:p>
          <a:p>
            <a:pPr algn="ctr" eaLnBrk="1" hangingPunct="1"/>
            <a:r>
              <a:rPr lang="ru-RU" dirty="0">
                <a:latin typeface="Arial Black" pitchFamily="34" charset="0"/>
              </a:rPr>
              <a:t>                  Факс:+7 (863) 266-8575;</a:t>
            </a:r>
          </a:p>
          <a:p>
            <a:pPr algn="ctr" eaLnBrk="1" hangingPunct="1"/>
            <a:r>
              <a:rPr lang="ru-RU" dirty="0">
                <a:latin typeface="Arial Black" pitchFamily="34" charset="0"/>
              </a:rPr>
              <a:t>  Электронная почта: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  <a:hlinkClick r:id="rId5"/>
              </a:rPr>
              <a:t>office.rf@adept-group.biz</a:t>
            </a:r>
            <a:endParaRPr lang="ru-RU" dirty="0">
              <a:latin typeface="Arial Black" pitchFamily="34" charset="0"/>
            </a:endParaRPr>
          </a:p>
          <a:p>
            <a:pPr algn="ctr" eaLnBrk="1" hangingPunct="1"/>
            <a:r>
              <a:rPr lang="en-US" dirty="0">
                <a:latin typeface="Arial Black" pitchFamily="34" charset="0"/>
              </a:rPr>
              <a:t>     </a:t>
            </a:r>
            <a:r>
              <a:rPr lang="en-US" dirty="0">
                <a:latin typeface="Arial Black" pitchFamily="34" charset="0"/>
                <a:hlinkClick r:id="rId5"/>
              </a:rPr>
              <a:t>www.</a:t>
            </a:r>
            <a:r>
              <a:rPr lang="ru-RU" dirty="0">
                <a:latin typeface="Arial Black" pitchFamily="34" charset="0"/>
                <a:hlinkClick r:id="rId5"/>
              </a:rPr>
              <a:t>adept-group.biz</a:t>
            </a:r>
            <a:endParaRPr lang="ru-RU" dirty="0">
              <a:latin typeface="Arial Black" pitchFamily="34" charset="0"/>
            </a:endParaRP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4813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23907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" y="0"/>
            <a:ext cx="9120877" cy="6861301"/>
          </a:xfrm>
        </p:spPr>
      </p:pic>
    </p:spTree>
    <p:extLst>
      <p:ext uri="{BB962C8B-B14F-4D97-AF65-F5344CB8AC3E}">
        <p14:creationId xmlns:p14="http://schemas.microsoft.com/office/powerpoint/2010/main" val="11952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Рейтинг рентабельности с/х культур 2011 год (факт)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75039" cy="5093444"/>
          </a:xfrm>
        </p:spPr>
      </p:pic>
    </p:spTree>
    <p:extLst>
      <p:ext uri="{BB962C8B-B14F-4D97-AF65-F5344CB8AC3E}">
        <p14:creationId xmlns:p14="http://schemas.microsoft.com/office/powerpoint/2010/main" val="24109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Изменение </a:t>
            </a:r>
            <a:r>
              <a:rPr lang="ru-RU" dirty="0" smtClean="0"/>
              <a:t>структур посевных площадей,  (тыс. га.)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9052063" cy="4869160"/>
          </a:xfrm>
        </p:spPr>
      </p:pic>
    </p:spTree>
    <p:extLst>
      <p:ext uri="{BB962C8B-B14F-4D97-AF65-F5344CB8AC3E}">
        <p14:creationId xmlns:p14="http://schemas.microsoft.com/office/powerpoint/2010/main" val="31754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 по сахарной свекле (регионы)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5218950"/>
          </a:xfrm>
        </p:spPr>
      </p:pic>
    </p:spTree>
    <p:extLst>
      <p:ext uri="{BB962C8B-B14F-4D97-AF65-F5344CB8AC3E}">
        <p14:creationId xmlns:p14="http://schemas.microsoft.com/office/powerpoint/2010/main" val="814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Закупочные </a:t>
            </a:r>
            <a:r>
              <a:rPr lang="ru-RU" dirty="0"/>
              <a:t>ц</a:t>
            </a:r>
            <a:r>
              <a:rPr lang="ru-RU" dirty="0" smtClean="0"/>
              <a:t>ены по ФО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592240" cy="5239171"/>
          </a:xfrm>
        </p:spPr>
      </p:pic>
    </p:spTree>
    <p:extLst>
      <p:ext uri="{BB962C8B-B14F-4D97-AF65-F5344CB8AC3E}">
        <p14:creationId xmlns:p14="http://schemas.microsoft.com/office/powerpoint/2010/main" val="29656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2689</TotalTime>
  <Words>701</Words>
  <Application>Microsoft Office PowerPoint</Application>
  <PresentationFormat>Экран (4:3)</PresentationFormat>
  <Paragraphs>167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Резервы рентабельности растениеводства</vt:lpstr>
      <vt:lpstr>Структура мировой погектарной выручки</vt:lpstr>
      <vt:lpstr>Рентабельность 1970-1998 годы</vt:lpstr>
      <vt:lpstr>Рентабельность культур по данным МСХ</vt:lpstr>
      <vt:lpstr>Презентация PowerPoint</vt:lpstr>
      <vt:lpstr>Рейтинг рентабельности с/х культур 2011 год (факт)</vt:lpstr>
      <vt:lpstr>Изменение структур посевных площадей,  (тыс. га.)</vt:lpstr>
      <vt:lpstr>Доход по сахарной свекле (регионы)</vt:lpstr>
      <vt:lpstr>Закупочные цены по ФО</vt:lpstr>
      <vt:lpstr>Погектарная выручка</vt:lpstr>
      <vt:lpstr>Производственные затраты </vt:lpstr>
      <vt:lpstr>Состав затрат зерновых и масличных</vt:lpstr>
      <vt:lpstr>Составляющие себестоимости по культурам</vt:lpstr>
      <vt:lpstr>Презентация PowerPoint</vt:lpstr>
      <vt:lpstr>Влияние удобрений на себестоимость - озимая пшеница</vt:lpstr>
      <vt:lpstr>Эффективность МУ</vt:lpstr>
      <vt:lpstr> подсолнечник</vt:lpstr>
      <vt:lpstr>Путь снижения себестоимости – рост урожайности с гектара</vt:lpstr>
      <vt:lpstr>Технические средства уменьшения себестоимости</vt:lpstr>
      <vt:lpstr>Агротехнологии  (технологические карты)</vt:lpstr>
      <vt:lpstr>Презентация PowerPoint</vt:lpstr>
      <vt:lpstr>Презентация PowerPoint</vt:lpstr>
      <vt:lpstr>Технология внесения безводного аммиака в Украине дает экономию в 1,5 раза</vt:lpstr>
      <vt:lpstr>Технология внесения аммиачной воды </vt:lpstr>
      <vt:lpstr>Презентация PowerPoint</vt:lpstr>
      <vt:lpstr>Презентация PowerPoint</vt:lpstr>
      <vt:lpstr>Презентация PowerPoint</vt:lpstr>
      <vt:lpstr>Хранение зерна  </vt:lpstr>
      <vt:lpstr>Динамика цен на пшеницу</vt:lpstr>
      <vt:lpstr>ФРАНКО- ВАГОН</vt:lpstr>
      <vt:lpstr>Доля агрария в экспортной цене зерна</vt:lpstr>
      <vt:lpstr>Маржа мукомольных предприятий</vt:lpstr>
      <vt:lpstr>Добавочная стоимость в хлебе</vt:lpstr>
      <vt:lpstr>Динамика цен</vt:lpstr>
      <vt:lpstr>Мощности Мэзов и подсолнечник</vt:lpstr>
      <vt:lpstr>4.  Карта производства биотоплива.</vt:lpstr>
      <vt:lpstr>6.  Дивиденды животноводства от производства биотоплива </vt:lpstr>
      <vt:lpstr>Глубокая переработка зерна –  иностранные предложения</vt:lpstr>
      <vt:lpstr>Российский вариант глубокой переработки зерна</vt:lpstr>
      <vt:lpstr>Российский вариант глубокой переработки зерна</vt:lpstr>
      <vt:lpstr>Доля агрария в цене картофеля</vt:lpstr>
      <vt:lpstr>Пример увеличения цены</vt:lpstr>
      <vt:lpstr>Спасибо за внимание</vt:lpstr>
    </vt:vector>
  </TitlesOfParts>
  <Company>eMachines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eMachines Customer</dc:creator>
  <cp:lastModifiedBy>Valued eMachines Customer</cp:lastModifiedBy>
  <cp:revision>28</cp:revision>
  <dcterms:created xsi:type="dcterms:W3CDTF">2012-05-20T12:53:50Z</dcterms:created>
  <dcterms:modified xsi:type="dcterms:W3CDTF">2012-05-22T11:54:16Z</dcterms:modified>
</cp:coreProperties>
</file>