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90" r:id="rId1"/>
  </p:sldMasterIdLst>
  <p:notesMasterIdLst>
    <p:notesMasterId r:id="rId13"/>
  </p:notesMasterIdLst>
  <p:handoutMasterIdLst>
    <p:handoutMasterId r:id="rId14"/>
  </p:handoutMasterIdLst>
  <p:sldIdLst>
    <p:sldId id="281" r:id="rId2"/>
    <p:sldId id="443" r:id="rId3"/>
    <p:sldId id="428" r:id="rId4"/>
    <p:sldId id="444" r:id="rId5"/>
    <p:sldId id="432" r:id="rId6"/>
    <p:sldId id="439" r:id="rId7"/>
    <p:sldId id="441" r:id="rId8"/>
    <p:sldId id="446" r:id="rId9"/>
    <p:sldId id="449" r:id="rId10"/>
    <p:sldId id="448" r:id="rId11"/>
    <p:sldId id="445" r:id="rId12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00"/>
    <a:srgbClr val="99FF33"/>
    <a:srgbClr val="00FF00"/>
    <a:srgbClr val="0033CC"/>
    <a:srgbClr val="0000FF"/>
    <a:srgbClr val="FFCCFF"/>
    <a:srgbClr val="660033"/>
    <a:srgbClr val="FF00FF"/>
    <a:srgbClr val="339933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6304" autoAdjust="0"/>
  </p:normalViewPr>
  <p:slideViewPr>
    <p:cSldViewPr>
      <p:cViewPr>
        <p:scale>
          <a:sx n="130" d="100"/>
          <a:sy n="130" d="100"/>
        </p:scale>
        <p:origin x="18" y="1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8D39F-3B67-4BB8-8DD2-2CE98036850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BD253-D8A2-44FD-BF4C-A34721C928A4}">
      <dgm:prSet phldrT="[Текст]" custT="1"/>
      <dgm:spPr/>
      <dgm:t>
        <a:bodyPr/>
        <a:lstStyle/>
        <a:p>
          <a:r>
            <a:rPr lang="ru-RU" sz="1000" b="1" i="1" dirty="0" smtClean="0">
              <a:solidFill>
                <a:srgbClr val="FFFF00"/>
              </a:solidFill>
              <a:latin typeface="+mn-lt"/>
            </a:rPr>
            <a:t>СОВОКУПНАЯ ПОГЕКТАРНАЯ ВЫРУЧКА (</a:t>
          </a:r>
          <a:r>
            <a:rPr lang="en-US" sz="1000" b="1" i="1" dirty="0" smtClean="0">
              <a:solidFill>
                <a:srgbClr val="FFFF00"/>
              </a:solidFill>
              <a:latin typeface="+mn-lt"/>
            </a:rPr>
            <a:t>USD/</a:t>
          </a:r>
          <a:r>
            <a:rPr lang="ru-RU" sz="1000" b="1" i="1" dirty="0" smtClean="0">
              <a:solidFill>
                <a:srgbClr val="FFFF00"/>
              </a:solidFill>
              <a:latin typeface="+mn-lt"/>
            </a:rPr>
            <a:t>га)</a:t>
          </a:r>
          <a:r>
            <a:rPr lang="en-US" sz="1000" b="1" i="1" dirty="0" smtClean="0">
              <a:solidFill>
                <a:srgbClr val="FFFF00"/>
              </a:solidFill>
              <a:latin typeface="+mn-lt"/>
            </a:rPr>
            <a:t> =</a:t>
          </a:r>
        </a:p>
        <a:p>
          <a:r>
            <a:rPr lang="ru-RU" sz="900" b="1" dirty="0" smtClean="0">
              <a:solidFill>
                <a:srgbClr val="FFFF00"/>
              </a:solidFill>
            </a:rPr>
            <a:t>∑ (</a:t>
          </a:r>
          <a:r>
            <a:rPr lang="en-US" sz="900" b="1" dirty="0" smtClean="0">
              <a:solidFill>
                <a:srgbClr val="FFFF00"/>
              </a:solidFill>
            </a:rPr>
            <a:t>ASP</a:t>
          </a:r>
          <a:r>
            <a:rPr lang="ru-RU" sz="900" b="1" dirty="0" smtClean="0">
              <a:solidFill>
                <a:srgbClr val="FFFF00"/>
              </a:solidFill>
            </a:rPr>
            <a:t>_</a:t>
          </a:r>
          <a:r>
            <a:rPr lang="en-US" sz="900" b="1" dirty="0" smtClean="0">
              <a:solidFill>
                <a:srgbClr val="FFFF00"/>
              </a:solidFill>
            </a:rPr>
            <a:t>Index</a:t>
          </a:r>
          <a:r>
            <a:rPr lang="ru-RU" sz="900" b="1" dirty="0" smtClean="0">
              <a:solidFill>
                <a:srgbClr val="FFFF00"/>
              </a:solidFill>
            </a:rPr>
            <a:t> ($/тн) * погектарный спрос </a:t>
          </a:r>
          <a:r>
            <a:rPr lang="en-US" sz="900" b="1" dirty="0" smtClean="0">
              <a:solidFill>
                <a:srgbClr val="FFFF00"/>
              </a:solidFill>
            </a:rPr>
            <a:t>(</a:t>
          </a:r>
          <a:r>
            <a:rPr lang="ru-RU" sz="900" b="1" dirty="0" smtClean="0">
              <a:solidFill>
                <a:srgbClr val="FFFF00"/>
              </a:solidFill>
            </a:rPr>
            <a:t>тн/га) * % площади )</a:t>
          </a:r>
          <a:endParaRPr lang="ru-RU" sz="900" dirty="0" smtClean="0">
            <a:solidFill>
              <a:srgbClr val="FFFF00"/>
            </a:solidFill>
          </a:endParaRPr>
        </a:p>
        <a:p>
          <a:endParaRPr lang="ru-RU" sz="1000" dirty="0">
            <a:latin typeface="+mn-lt"/>
          </a:endParaRPr>
        </a:p>
      </dgm:t>
    </dgm:pt>
    <dgm:pt modelId="{421CE466-BA34-47FB-8AAF-1CA11F57CD98}" type="parTrans" cxnId="{53181E87-735B-4CA3-9480-491082F0A8A6}">
      <dgm:prSet/>
      <dgm:spPr/>
      <dgm:t>
        <a:bodyPr/>
        <a:lstStyle/>
        <a:p>
          <a:endParaRPr lang="ru-RU" sz="1000">
            <a:latin typeface="+mn-lt"/>
          </a:endParaRPr>
        </a:p>
      </dgm:t>
    </dgm:pt>
    <dgm:pt modelId="{FEC493C1-3198-480C-84B7-F9CF35BD5A91}" type="sibTrans" cxnId="{53181E87-735B-4CA3-9480-491082F0A8A6}">
      <dgm:prSet/>
      <dgm:spPr/>
      <dgm:t>
        <a:bodyPr/>
        <a:lstStyle/>
        <a:p>
          <a:endParaRPr lang="ru-RU" sz="1000">
            <a:latin typeface="+mn-lt"/>
          </a:endParaRPr>
        </a:p>
      </dgm:t>
    </dgm:pt>
    <dgm:pt modelId="{CC4C3396-3957-43DF-BEFC-8918050C1436}">
      <dgm:prSet phldrT="[Текст]" custT="1"/>
      <dgm:spPr/>
      <dgm:t>
        <a:bodyPr/>
        <a:lstStyle/>
        <a:p>
          <a:pPr algn="ctr"/>
          <a:r>
            <a:rPr lang="ru-RU" sz="1000" b="1" i="1" dirty="0" smtClean="0">
              <a:solidFill>
                <a:srgbClr val="FFFF00"/>
              </a:solidFill>
              <a:latin typeface="+mn-lt"/>
            </a:rPr>
            <a:t>Погектарный спрос (тн/га)</a:t>
          </a:r>
          <a:r>
            <a:rPr lang="en-US" sz="1000" b="1" i="1" dirty="0" smtClean="0">
              <a:solidFill>
                <a:srgbClr val="FFFF00"/>
              </a:solidFill>
              <a:latin typeface="+mn-lt"/>
            </a:rPr>
            <a:t> =</a:t>
          </a:r>
        </a:p>
        <a:p>
          <a:pPr algn="ctr"/>
          <a:r>
            <a:rPr lang="ru-RU" sz="1000" b="1" i="1" dirty="0" smtClean="0">
              <a:solidFill>
                <a:srgbClr val="FFFF00"/>
              </a:solidFill>
              <a:latin typeface="+mn-lt"/>
            </a:rPr>
            <a:t>Общее потребление / посевные площади</a:t>
          </a:r>
          <a:endParaRPr lang="en-US" sz="1000" b="1" i="1" dirty="0" smtClean="0">
            <a:solidFill>
              <a:srgbClr val="FFFF00"/>
            </a:solidFill>
            <a:latin typeface="+mn-lt"/>
          </a:endParaRPr>
        </a:p>
        <a:p>
          <a:pPr algn="l"/>
          <a:r>
            <a:rPr lang="en-US" sz="1000" b="1" i="1" dirty="0" smtClean="0">
              <a:solidFill>
                <a:srgbClr val="FFFF00"/>
              </a:solidFill>
              <a:latin typeface="+mn-lt"/>
            </a:rPr>
            <a:t>            </a:t>
          </a:r>
          <a:r>
            <a:rPr lang="ru-RU" sz="1000" b="1" i="1" dirty="0" smtClean="0">
              <a:solidFill>
                <a:srgbClr val="00FF00"/>
              </a:solidFill>
              <a:latin typeface="+mn-lt"/>
            </a:rPr>
            <a:t>Источник: </a:t>
          </a:r>
          <a:endParaRPr lang="ru-RU" sz="1000" dirty="0">
            <a:solidFill>
              <a:srgbClr val="00FF00"/>
            </a:solidFill>
            <a:latin typeface="+mn-lt"/>
          </a:endParaRPr>
        </a:p>
      </dgm:t>
    </dgm:pt>
    <dgm:pt modelId="{6A94A7CF-89A8-4FAF-A5BD-9B7EA6D19C2C}" type="parTrans" cxnId="{F0ECAC8A-20E3-4446-941E-E135E3A0E844}">
      <dgm:prSet/>
      <dgm:spPr/>
      <dgm:t>
        <a:bodyPr/>
        <a:lstStyle/>
        <a:p>
          <a:endParaRPr lang="ru-RU" sz="1000">
            <a:latin typeface="+mn-lt"/>
          </a:endParaRPr>
        </a:p>
      </dgm:t>
    </dgm:pt>
    <dgm:pt modelId="{5B5D68B7-1F08-4D26-97AB-282807E9E59B}" type="sibTrans" cxnId="{F0ECAC8A-20E3-4446-941E-E135E3A0E844}">
      <dgm:prSet/>
      <dgm:spPr/>
      <dgm:t>
        <a:bodyPr/>
        <a:lstStyle/>
        <a:p>
          <a:endParaRPr lang="ru-RU" sz="1000">
            <a:latin typeface="+mn-lt"/>
          </a:endParaRPr>
        </a:p>
      </dgm:t>
    </dgm:pt>
    <dgm:pt modelId="{F7EA699D-6826-4CE9-B09C-B42BC4666CC5}">
      <dgm:prSet phldrT="[Текст]" custT="1"/>
      <dgm:spPr/>
      <dgm:t>
        <a:bodyPr/>
        <a:lstStyle/>
        <a:p>
          <a:pPr algn="l"/>
          <a:r>
            <a:rPr lang="en-US" sz="1000" b="1" i="1" dirty="0" smtClean="0">
              <a:solidFill>
                <a:srgbClr val="FFFF00"/>
              </a:solidFill>
              <a:latin typeface="+mn-lt"/>
            </a:rPr>
            <a:t>                    </a:t>
          </a:r>
          <a:r>
            <a:rPr lang="ru-RU" sz="1000" b="1" i="1" dirty="0" smtClean="0">
              <a:solidFill>
                <a:srgbClr val="FFFF00"/>
              </a:solidFill>
              <a:latin typeface="+mn-lt"/>
            </a:rPr>
            <a:t> Индексы АГРОСПИКЕРА мирового </a:t>
          </a:r>
        </a:p>
        <a:p>
          <a:pPr algn="l"/>
          <a:r>
            <a:rPr lang="ru-RU" sz="1000" b="1" i="1" dirty="0" smtClean="0">
              <a:solidFill>
                <a:srgbClr val="FFFF00"/>
              </a:solidFill>
              <a:latin typeface="+mn-lt"/>
            </a:rPr>
            <a:t>                     рынка зерновых и масличных культур</a:t>
          </a:r>
          <a:endParaRPr lang="en-US" sz="1000" b="1" i="1" dirty="0" smtClean="0">
            <a:solidFill>
              <a:srgbClr val="FFFF00"/>
            </a:solidFill>
            <a:latin typeface="+mn-lt"/>
          </a:endParaRPr>
        </a:p>
      </dgm:t>
    </dgm:pt>
    <dgm:pt modelId="{CDB26290-9279-42F1-8098-2FDAB80B29A7}" type="parTrans" cxnId="{E0A48AC5-F129-4B64-ACD4-AB31E1077AC9}">
      <dgm:prSet/>
      <dgm:spPr/>
      <dgm:t>
        <a:bodyPr/>
        <a:lstStyle/>
        <a:p>
          <a:endParaRPr lang="ru-RU" sz="1000">
            <a:latin typeface="+mn-lt"/>
          </a:endParaRPr>
        </a:p>
      </dgm:t>
    </dgm:pt>
    <dgm:pt modelId="{F32CF365-A16A-4696-B543-67445F48AB0A}" type="sibTrans" cxnId="{E0A48AC5-F129-4B64-ACD4-AB31E1077AC9}">
      <dgm:prSet/>
      <dgm:spPr/>
      <dgm:t>
        <a:bodyPr/>
        <a:lstStyle/>
        <a:p>
          <a:endParaRPr lang="ru-RU" sz="1000">
            <a:latin typeface="+mn-lt"/>
          </a:endParaRPr>
        </a:p>
      </dgm:t>
    </dgm:pt>
    <dgm:pt modelId="{67B2DC29-0DB4-4695-8BAC-A968979029AD}" type="pres">
      <dgm:prSet presAssocID="{2598D39F-3B67-4BB8-8DD2-2CE9803685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17B095-C9F0-45A8-91FB-6C700514E5FD}" type="pres">
      <dgm:prSet presAssocID="{B62BD253-D8A2-44FD-BF4C-A34721C928A4}" presName="centerShape" presStyleLbl="node0" presStyleIdx="0" presStyleCnt="1" custScaleX="216730" custScaleY="50095" custLinFactNeighborX="43" custLinFactNeighborY="-12328"/>
      <dgm:spPr/>
      <dgm:t>
        <a:bodyPr/>
        <a:lstStyle/>
        <a:p>
          <a:endParaRPr lang="ru-RU"/>
        </a:p>
      </dgm:t>
    </dgm:pt>
    <dgm:pt modelId="{BFE09707-DAB1-4CA7-B2AA-9B7E46C320E5}" type="pres">
      <dgm:prSet presAssocID="{6A94A7CF-89A8-4FAF-A5BD-9B7EA6D19C2C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E3E06C60-2D51-46FD-925F-DD75D1975C78}" type="pres">
      <dgm:prSet presAssocID="{CC4C3396-3957-43DF-BEFC-8918050C1436}" presName="node" presStyleLbl="node1" presStyleIdx="0" presStyleCnt="2" custScaleX="139304" custScaleY="42413" custRadScaleRad="101759" custRadScaleInc="12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BBEE8-E6BB-49E9-81D5-1E787E3A3FE7}" type="pres">
      <dgm:prSet presAssocID="{CDB26290-9279-42F1-8098-2FDAB80B29A7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DB4AD723-FF3B-4CF7-B121-A4EE4A9F051A}" type="pres">
      <dgm:prSet presAssocID="{F7EA699D-6826-4CE9-B09C-B42BC4666CC5}" presName="node" presStyleLbl="node1" presStyleIdx="1" presStyleCnt="2" custScaleX="145762" custScaleY="43435" custRadScaleRad="102337" custRadScaleInc="-1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4CAAB3-0BDC-44C9-B87C-C420B8E4E16E}" type="presOf" srcId="{F7EA699D-6826-4CE9-B09C-B42BC4666CC5}" destId="{DB4AD723-FF3B-4CF7-B121-A4EE4A9F051A}" srcOrd="0" destOrd="0" presId="urn:microsoft.com/office/officeart/2005/8/layout/radial4"/>
    <dgm:cxn modelId="{B95BEFA8-E6FF-4FE1-A5A5-77BC535E8FF2}" type="presOf" srcId="{2598D39F-3B67-4BB8-8DD2-2CE98036850A}" destId="{67B2DC29-0DB4-4695-8BAC-A968979029AD}" srcOrd="0" destOrd="0" presId="urn:microsoft.com/office/officeart/2005/8/layout/radial4"/>
    <dgm:cxn modelId="{4B05E92D-497E-4AAD-8B4C-F281F8834003}" type="presOf" srcId="{CC4C3396-3957-43DF-BEFC-8918050C1436}" destId="{E3E06C60-2D51-46FD-925F-DD75D1975C78}" srcOrd="0" destOrd="0" presId="urn:microsoft.com/office/officeart/2005/8/layout/radial4"/>
    <dgm:cxn modelId="{F0ECAC8A-20E3-4446-941E-E135E3A0E844}" srcId="{B62BD253-D8A2-44FD-BF4C-A34721C928A4}" destId="{CC4C3396-3957-43DF-BEFC-8918050C1436}" srcOrd="0" destOrd="0" parTransId="{6A94A7CF-89A8-4FAF-A5BD-9B7EA6D19C2C}" sibTransId="{5B5D68B7-1F08-4D26-97AB-282807E9E59B}"/>
    <dgm:cxn modelId="{53181E87-735B-4CA3-9480-491082F0A8A6}" srcId="{2598D39F-3B67-4BB8-8DD2-2CE98036850A}" destId="{B62BD253-D8A2-44FD-BF4C-A34721C928A4}" srcOrd="0" destOrd="0" parTransId="{421CE466-BA34-47FB-8AAF-1CA11F57CD98}" sibTransId="{FEC493C1-3198-480C-84B7-F9CF35BD5A91}"/>
    <dgm:cxn modelId="{A10C6414-26D2-4B31-9411-842321FD9183}" type="presOf" srcId="{6A94A7CF-89A8-4FAF-A5BD-9B7EA6D19C2C}" destId="{BFE09707-DAB1-4CA7-B2AA-9B7E46C320E5}" srcOrd="0" destOrd="0" presId="urn:microsoft.com/office/officeart/2005/8/layout/radial4"/>
    <dgm:cxn modelId="{E0A48AC5-F129-4B64-ACD4-AB31E1077AC9}" srcId="{B62BD253-D8A2-44FD-BF4C-A34721C928A4}" destId="{F7EA699D-6826-4CE9-B09C-B42BC4666CC5}" srcOrd="1" destOrd="0" parTransId="{CDB26290-9279-42F1-8098-2FDAB80B29A7}" sibTransId="{F32CF365-A16A-4696-B543-67445F48AB0A}"/>
    <dgm:cxn modelId="{D545E1ED-39E3-42E4-82E2-D21BD0E8B9CC}" type="presOf" srcId="{CDB26290-9279-42F1-8098-2FDAB80B29A7}" destId="{AF0BBEE8-E6BB-49E9-81D5-1E787E3A3FE7}" srcOrd="0" destOrd="0" presId="urn:microsoft.com/office/officeart/2005/8/layout/radial4"/>
    <dgm:cxn modelId="{B552BD69-8BF5-4516-AF9A-69E288B95BED}" type="presOf" srcId="{B62BD253-D8A2-44FD-BF4C-A34721C928A4}" destId="{2C17B095-C9F0-45A8-91FB-6C700514E5FD}" srcOrd="0" destOrd="0" presId="urn:microsoft.com/office/officeart/2005/8/layout/radial4"/>
    <dgm:cxn modelId="{4AA9A857-83CC-4032-92B6-3F345CCAF3F4}" type="presParOf" srcId="{67B2DC29-0DB4-4695-8BAC-A968979029AD}" destId="{2C17B095-C9F0-45A8-91FB-6C700514E5FD}" srcOrd="0" destOrd="0" presId="urn:microsoft.com/office/officeart/2005/8/layout/radial4"/>
    <dgm:cxn modelId="{3EF32D1B-B730-48DE-99CE-7AB2D746F747}" type="presParOf" srcId="{67B2DC29-0DB4-4695-8BAC-A968979029AD}" destId="{BFE09707-DAB1-4CA7-B2AA-9B7E46C320E5}" srcOrd="1" destOrd="0" presId="urn:microsoft.com/office/officeart/2005/8/layout/radial4"/>
    <dgm:cxn modelId="{E09C89D1-4EB1-4D9D-9E83-52DAD9F99C29}" type="presParOf" srcId="{67B2DC29-0DB4-4695-8BAC-A968979029AD}" destId="{E3E06C60-2D51-46FD-925F-DD75D1975C78}" srcOrd="2" destOrd="0" presId="urn:microsoft.com/office/officeart/2005/8/layout/radial4"/>
    <dgm:cxn modelId="{22417653-486B-437E-ACCD-EB35940CF0F3}" type="presParOf" srcId="{67B2DC29-0DB4-4695-8BAC-A968979029AD}" destId="{AF0BBEE8-E6BB-49E9-81D5-1E787E3A3FE7}" srcOrd="3" destOrd="0" presId="urn:microsoft.com/office/officeart/2005/8/layout/radial4"/>
    <dgm:cxn modelId="{4E4EDB6E-4E35-4E5A-96BE-6DBDB5048409}" type="presParOf" srcId="{67B2DC29-0DB4-4695-8BAC-A968979029AD}" destId="{DB4AD723-FF3B-4CF7-B121-A4EE4A9F051A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17B095-C9F0-45A8-91FB-6C700514E5FD}">
      <dsp:nvSpPr>
        <dsp:cNvPr id="0" name=""/>
        <dsp:cNvSpPr/>
      </dsp:nvSpPr>
      <dsp:spPr>
        <a:xfrm>
          <a:off x="1440160" y="1478775"/>
          <a:ext cx="5118084" cy="1182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rgbClr val="FFFF00"/>
              </a:solidFill>
              <a:latin typeface="+mn-lt"/>
            </a:rPr>
            <a:t>СОВОКУПНАЯ ПОГЕКТАРНАЯ ВЫРУЧКА (</a:t>
          </a:r>
          <a:r>
            <a:rPr lang="en-US" sz="1000" b="1" i="1" kern="1200" dirty="0" smtClean="0">
              <a:solidFill>
                <a:srgbClr val="FFFF00"/>
              </a:solidFill>
              <a:latin typeface="+mn-lt"/>
            </a:rPr>
            <a:t>USD/</a:t>
          </a:r>
          <a:r>
            <a:rPr lang="ru-RU" sz="1000" b="1" i="1" kern="1200" dirty="0" smtClean="0">
              <a:solidFill>
                <a:srgbClr val="FFFF00"/>
              </a:solidFill>
              <a:latin typeface="+mn-lt"/>
            </a:rPr>
            <a:t>га)</a:t>
          </a:r>
          <a:r>
            <a:rPr lang="en-US" sz="1000" b="1" i="1" kern="1200" dirty="0" smtClean="0">
              <a:solidFill>
                <a:srgbClr val="FFFF00"/>
              </a:solidFill>
              <a:latin typeface="+mn-lt"/>
            </a:rPr>
            <a:t> =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rgbClr val="FFFF00"/>
              </a:solidFill>
            </a:rPr>
            <a:t>∑ (</a:t>
          </a:r>
          <a:r>
            <a:rPr lang="en-US" sz="900" b="1" kern="1200" dirty="0" smtClean="0">
              <a:solidFill>
                <a:srgbClr val="FFFF00"/>
              </a:solidFill>
            </a:rPr>
            <a:t>ASP</a:t>
          </a:r>
          <a:r>
            <a:rPr lang="ru-RU" sz="900" b="1" kern="1200" dirty="0" smtClean="0">
              <a:solidFill>
                <a:srgbClr val="FFFF00"/>
              </a:solidFill>
            </a:rPr>
            <a:t>_</a:t>
          </a:r>
          <a:r>
            <a:rPr lang="en-US" sz="900" b="1" kern="1200" dirty="0" smtClean="0">
              <a:solidFill>
                <a:srgbClr val="FFFF00"/>
              </a:solidFill>
            </a:rPr>
            <a:t>Index</a:t>
          </a:r>
          <a:r>
            <a:rPr lang="ru-RU" sz="900" b="1" kern="1200" dirty="0" smtClean="0">
              <a:solidFill>
                <a:srgbClr val="FFFF00"/>
              </a:solidFill>
            </a:rPr>
            <a:t> ($/тн) * погектарный спрос </a:t>
          </a:r>
          <a:r>
            <a:rPr lang="en-US" sz="900" b="1" kern="1200" dirty="0" smtClean="0">
              <a:solidFill>
                <a:srgbClr val="FFFF00"/>
              </a:solidFill>
            </a:rPr>
            <a:t>(</a:t>
          </a:r>
          <a:r>
            <a:rPr lang="ru-RU" sz="900" b="1" kern="1200" dirty="0" smtClean="0">
              <a:solidFill>
                <a:srgbClr val="FFFF00"/>
              </a:solidFill>
            </a:rPr>
            <a:t>тн/га) * % площади )</a:t>
          </a:r>
          <a:endParaRPr lang="ru-RU" sz="900" kern="1200" dirty="0" smtClean="0">
            <a:solidFill>
              <a:srgbClr val="FFFF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latin typeface="+mn-lt"/>
          </a:endParaRPr>
        </a:p>
      </dsp:txBody>
      <dsp:txXfrm>
        <a:off x="1440160" y="1478775"/>
        <a:ext cx="5118084" cy="1182994"/>
      </dsp:txXfrm>
    </dsp:sp>
    <dsp:sp modelId="{BFE09707-DAB1-4CA7-B2AA-9B7E46C320E5}">
      <dsp:nvSpPr>
        <dsp:cNvPr id="0" name=""/>
        <dsp:cNvSpPr/>
      </dsp:nvSpPr>
      <dsp:spPr>
        <a:xfrm rot="12884364">
          <a:off x="1395795" y="577315"/>
          <a:ext cx="1871484" cy="673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06C60-2D51-46FD-925F-DD75D1975C78}">
      <dsp:nvSpPr>
        <dsp:cNvPr id="0" name=""/>
        <dsp:cNvSpPr/>
      </dsp:nvSpPr>
      <dsp:spPr>
        <a:xfrm>
          <a:off x="-2" y="0"/>
          <a:ext cx="3125183" cy="761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rgbClr val="FFFF00"/>
              </a:solidFill>
              <a:latin typeface="+mn-lt"/>
            </a:rPr>
            <a:t>Погектарный спрос (тн/га)</a:t>
          </a:r>
          <a:r>
            <a:rPr lang="en-US" sz="1000" b="1" i="1" kern="1200" dirty="0" smtClean="0">
              <a:solidFill>
                <a:srgbClr val="FFFF00"/>
              </a:solidFill>
              <a:latin typeface="+mn-lt"/>
            </a:rPr>
            <a:t> =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rgbClr val="FFFF00"/>
              </a:solidFill>
              <a:latin typeface="+mn-lt"/>
            </a:rPr>
            <a:t>Общее потребление / посевные площади</a:t>
          </a:r>
          <a:endParaRPr lang="en-US" sz="1000" b="1" i="1" kern="1200" dirty="0" smtClean="0">
            <a:solidFill>
              <a:srgbClr val="FFFF00"/>
            </a:solidFill>
            <a:latin typeface="+mn-lt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1" kern="1200" dirty="0" smtClean="0">
              <a:solidFill>
                <a:srgbClr val="FFFF00"/>
              </a:solidFill>
              <a:latin typeface="+mn-lt"/>
            </a:rPr>
            <a:t>            </a:t>
          </a:r>
          <a:r>
            <a:rPr lang="ru-RU" sz="1000" b="1" i="1" kern="1200" dirty="0" smtClean="0">
              <a:solidFill>
                <a:srgbClr val="00FF00"/>
              </a:solidFill>
              <a:latin typeface="+mn-lt"/>
            </a:rPr>
            <a:t>Источник: </a:t>
          </a:r>
          <a:endParaRPr lang="ru-RU" sz="1000" kern="1200" dirty="0">
            <a:solidFill>
              <a:srgbClr val="00FF00"/>
            </a:solidFill>
            <a:latin typeface="+mn-lt"/>
          </a:endParaRPr>
        </a:p>
      </dsp:txBody>
      <dsp:txXfrm>
        <a:off x="-2" y="0"/>
        <a:ext cx="3125183" cy="761203"/>
      </dsp:txXfrm>
    </dsp:sp>
    <dsp:sp modelId="{AF0BBEE8-E6BB-49E9-81D5-1E787E3A3FE7}">
      <dsp:nvSpPr>
        <dsp:cNvPr id="0" name=""/>
        <dsp:cNvSpPr/>
      </dsp:nvSpPr>
      <dsp:spPr>
        <a:xfrm rot="19539935">
          <a:off x="4746180" y="582559"/>
          <a:ext cx="1876879" cy="673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AD723-FF3B-4CF7-B121-A4EE4A9F051A}">
      <dsp:nvSpPr>
        <dsp:cNvPr id="0" name=""/>
        <dsp:cNvSpPr/>
      </dsp:nvSpPr>
      <dsp:spPr>
        <a:xfrm>
          <a:off x="4824514" y="0"/>
          <a:ext cx="3270064" cy="779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1" kern="1200" dirty="0" smtClean="0">
              <a:solidFill>
                <a:srgbClr val="FFFF00"/>
              </a:solidFill>
              <a:latin typeface="+mn-lt"/>
            </a:rPr>
            <a:t>                    </a:t>
          </a:r>
          <a:r>
            <a:rPr lang="ru-RU" sz="1000" b="1" i="1" kern="1200" dirty="0" smtClean="0">
              <a:solidFill>
                <a:srgbClr val="FFFF00"/>
              </a:solidFill>
              <a:latin typeface="+mn-lt"/>
            </a:rPr>
            <a:t> Индексы АГРОСПИКЕРА мирового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rgbClr val="FFFF00"/>
              </a:solidFill>
              <a:latin typeface="+mn-lt"/>
            </a:rPr>
            <a:t>                     рынка зерновых и масличных культур</a:t>
          </a:r>
          <a:endParaRPr lang="en-US" sz="1000" b="1" i="1" kern="1200" dirty="0" smtClean="0">
            <a:solidFill>
              <a:srgbClr val="FFFF00"/>
            </a:solidFill>
            <a:latin typeface="+mn-lt"/>
          </a:endParaRPr>
        </a:p>
      </dsp:txBody>
      <dsp:txXfrm>
        <a:off x="4824514" y="0"/>
        <a:ext cx="3270064" cy="77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FAF06A-71C8-476A-9151-70B77560D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AD7BB1-F968-4CFA-B82A-CD2983ACC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27D80-E292-44E0-AFFD-D237467C0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0449-40AB-4A26-8210-24D5B1BF8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674D-B366-4487-9E17-F3BA49F51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907D-6357-4424-B357-6473D0A1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2586-264A-4145-8A9F-53370E69C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5521-8528-46D9-9038-799E15B67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2487-18DA-43F4-A29C-A3918C88F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5914-0366-458B-92EB-D57D77233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190E-2211-4C8B-A4BF-95680E622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D904-17E3-4CD9-8F93-430B33F51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9DB34-6A13-479A-988F-61FF0A164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15DCB-E1E1-4609-8654-43F340FC7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ED62E6B-A691-40B6-BDC5-76829C8AF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15" r:id="rId1"/>
    <p:sldLayoutId id="2147485606" r:id="rId2"/>
    <p:sldLayoutId id="214748561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7" r:id="rId9"/>
    <p:sldLayoutId id="2147485612" r:id="rId10"/>
    <p:sldLayoutId id="2147485613" r:id="rId11"/>
    <p:sldLayoutId id="2147485614" r:id="rId12"/>
  </p:sldLayoutIdLst>
  <p:transition spd="med">
    <p:wheel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.xml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20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031"/>
          <p:cNvSpPr>
            <a:spLocks noChangeShapeType="1"/>
          </p:cNvSpPr>
          <p:nvPr/>
        </p:nvSpPr>
        <p:spPr bwMode="auto">
          <a:xfrm>
            <a:off x="467544" y="6237312"/>
            <a:ext cx="8280400" cy="0"/>
          </a:xfrm>
          <a:prstGeom prst="line">
            <a:avLst/>
          </a:prstGeom>
          <a:noFill/>
          <a:ln w="57150" cmpd="thinThick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Text Box 2081"/>
          <p:cNvSpPr txBox="1">
            <a:spLocks noChangeArrowheads="1"/>
          </p:cNvSpPr>
          <p:nvPr/>
        </p:nvSpPr>
        <p:spPr bwMode="auto">
          <a:xfrm>
            <a:off x="500063" y="6381328"/>
            <a:ext cx="8286750" cy="400110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rgbClr val="006600"/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>
              <a:defRPr/>
            </a:pPr>
            <a:r>
              <a:rPr lang="ru-RU" sz="1000" b="1" dirty="0">
                <a:solidFill>
                  <a:srgbClr val="FFFF00"/>
                </a:solidFill>
              </a:rPr>
              <a:t>АГРОСПИКЕР:  </a:t>
            </a:r>
            <a:r>
              <a:rPr lang="en-US" sz="1000" b="1" dirty="0">
                <a:solidFill>
                  <a:srgbClr val="FFFF00"/>
                </a:solidFill>
              </a:rPr>
              <a:t>  </a:t>
            </a:r>
            <a:r>
              <a:rPr lang="en-US" sz="1000" b="1" u="sng" dirty="0">
                <a:solidFill>
                  <a:srgbClr val="00FF00"/>
                </a:solidFill>
              </a:rPr>
              <a:t>www.agrospeaker.ru</a:t>
            </a:r>
            <a:r>
              <a:rPr lang="en-US" sz="1000" b="1" dirty="0">
                <a:solidFill>
                  <a:srgbClr val="FFFF00"/>
                </a:solidFill>
              </a:rPr>
              <a:t>        E-mail:  </a:t>
            </a:r>
            <a:r>
              <a:rPr lang="en-US" sz="1000" b="1" dirty="0" smtClean="0">
                <a:solidFill>
                  <a:srgbClr val="00FF00"/>
                </a:solidFill>
              </a:rPr>
              <a:t>agrospeaker@mail.ru</a:t>
            </a:r>
            <a:r>
              <a:rPr lang="en-US" sz="1000" b="1" dirty="0" smtClean="0">
                <a:solidFill>
                  <a:srgbClr val="FFFF00"/>
                </a:solidFill>
              </a:rPr>
              <a:t>  </a:t>
            </a:r>
            <a:r>
              <a:rPr lang="ru-RU" sz="1000" b="1" dirty="0" smtClean="0">
                <a:solidFill>
                  <a:srgbClr val="FFFF00"/>
                </a:solidFill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</a:rPr>
              <a:t>  </a:t>
            </a:r>
            <a:r>
              <a:rPr lang="ru-RU" sz="1000" b="1" dirty="0">
                <a:solidFill>
                  <a:srgbClr val="FFFF00"/>
                </a:solidFill>
              </a:rPr>
              <a:t>тел: </a:t>
            </a:r>
            <a:r>
              <a:rPr lang="ru-RU" sz="1000" b="1" dirty="0">
                <a:solidFill>
                  <a:srgbClr val="00FF00"/>
                </a:solidFill>
              </a:rPr>
              <a:t>(8442) </a:t>
            </a:r>
            <a:r>
              <a:rPr lang="ru-RU" sz="1000" b="1" dirty="0" smtClean="0">
                <a:solidFill>
                  <a:srgbClr val="00FF00"/>
                </a:solidFill>
              </a:rPr>
              <a:t>42-58-31</a:t>
            </a:r>
          </a:p>
          <a:p>
            <a:pPr algn="ctr" defTabSz="912813">
              <a:defRPr/>
            </a:pPr>
            <a:r>
              <a:rPr lang="ru-RU" sz="1000" b="1" dirty="0" smtClean="0">
                <a:solidFill>
                  <a:srgbClr val="FFFF00"/>
                </a:solidFill>
              </a:rPr>
              <a:t>400079 Россия, г.Волгоград, а/я 1444, ООО «АГРОСПИКЕР» </a:t>
            </a:r>
            <a:r>
              <a:rPr lang="en-US" sz="1000" b="1" dirty="0" smtClean="0">
                <a:solidFill>
                  <a:srgbClr val="FFFF00"/>
                </a:solidFill>
              </a:rPr>
              <a:t>  </a:t>
            </a:r>
            <a:endParaRPr lang="ru-RU" sz="1000" b="1" u="sng" dirty="0">
              <a:solidFill>
                <a:srgbClr val="FFFF00"/>
              </a:solidFill>
            </a:endParaRPr>
          </a:p>
        </p:txBody>
      </p:sp>
      <p:sp>
        <p:nvSpPr>
          <p:cNvPr id="5124" name="Line 1029"/>
          <p:cNvSpPr>
            <a:spLocks noChangeShapeType="1"/>
          </p:cNvSpPr>
          <p:nvPr/>
        </p:nvSpPr>
        <p:spPr bwMode="auto">
          <a:xfrm>
            <a:off x="2123728" y="1196752"/>
            <a:ext cx="6567487" cy="0"/>
          </a:xfrm>
          <a:prstGeom prst="line">
            <a:avLst/>
          </a:prstGeom>
          <a:noFill/>
          <a:ln w="57150" cmpd="thickThin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5877272"/>
            <a:ext cx="9144000" cy="215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sp>
        <p:nvSpPr>
          <p:cNvPr id="20" name="Text Box 2055"/>
          <p:cNvSpPr txBox="1">
            <a:spLocks noChangeArrowheads="1"/>
          </p:cNvSpPr>
          <p:nvPr/>
        </p:nvSpPr>
        <p:spPr bwMode="auto">
          <a:xfrm>
            <a:off x="2411760" y="836712"/>
            <a:ext cx="62646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100" b="1" dirty="0" smtClean="0">
                <a:ln w="9525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1100" b="1" dirty="0" smtClean="0">
                <a:ln w="9525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r>
              <a:rPr lang="en-US" sz="1100" b="1" dirty="0" smtClean="0">
                <a:ln w="9525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-2</a:t>
            </a:r>
            <a:r>
              <a:rPr lang="ru-RU" sz="1100" b="1" dirty="0" smtClean="0">
                <a:ln w="9525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июля 2011 года,   г. Орел,  Бизнес-центр «ГРИНН»</a:t>
            </a:r>
            <a:endParaRPr lang="ru-RU" sz="1100" b="1" dirty="0">
              <a:ln w="9525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28" name="Номер слайда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1181BC-7996-4D4D-89BE-6B13FCC2039B}" type="slidenum">
              <a:rPr lang="ru-RU">
                <a:solidFill>
                  <a:srgbClr val="99FF33"/>
                </a:solidFill>
              </a:rPr>
              <a:pPr/>
              <a:t>1</a:t>
            </a:fld>
            <a:endParaRPr lang="ru-RU">
              <a:solidFill>
                <a:srgbClr val="99FF33"/>
              </a:solidFill>
            </a:endParaRPr>
          </a:p>
        </p:txBody>
      </p:sp>
      <p:pic>
        <p:nvPicPr>
          <p:cNvPr id="5129" name="Рисунок 24" descr="логотип з рус.png"/>
          <p:cNvPicPr>
            <a:picLocks noChangeAspect="1"/>
          </p:cNvPicPr>
          <p:nvPr/>
        </p:nvPicPr>
        <p:blipFill>
          <a:blip r:embed="rId4" cstate="print">
            <a:lum bright="30000" contrast="94000"/>
          </a:blip>
          <a:srcRect/>
          <a:stretch>
            <a:fillRect/>
          </a:stretch>
        </p:blipFill>
        <p:spPr bwMode="auto">
          <a:xfrm>
            <a:off x="571500" y="214313"/>
            <a:ext cx="182245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055"/>
          <p:cNvSpPr txBox="1">
            <a:spLocks noChangeArrowheads="1"/>
          </p:cNvSpPr>
          <p:nvPr/>
        </p:nvSpPr>
        <p:spPr bwMode="auto">
          <a:xfrm>
            <a:off x="2051720" y="188640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Международный  форум 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«АГРАРНОЕ ЧЕРНОЗЕМЬЕ»</a:t>
            </a:r>
            <a:endParaRPr lang="ru-RU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2492896"/>
            <a:ext cx="73448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Прикладная математика и </a:t>
            </a:r>
            <a:endParaRPr lang="en-US" sz="4000" b="1" dirty="0" smtClean="0">
              <a:ln w="1905"/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биржевая геометрия </a:t>
            </a:r>
          </a:p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зернового рынка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2132856"/>
            <a:ext cx="73448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РЫНОК ЗЕРНОВЫХ И МАСЛИЧНЫХ КУЛЬТУР -  ВАЖНЫЕ АСПЕКТЫ </a:t>
            </a:r>
            <a:endParaRPr lang="ru-RU" sz="1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grain0grainoilsee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62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6" name="Скругленный прямоугольник 65"/>
          <p:cNvSpPr/>
          <p:nvPr/>
        </p:nvSpPr>
        <p:spPr>
          <a:xfrm>
            <a:off x="899592" y="5517232"/>
            <a:ext cx="7488832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FF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динамика 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мировой валюты является фундаментальной основой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00FF"/>
                </a:solidFill>
              </a:rPr>
              <a:t>ценообразования на товарных рынках.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32700" cy="2164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.2.  Валютно-финансовая система в основе тенденций товарных рынков.</a:t>
            </a:r>
            <a:endParaRPr lang="ru-RU" sz="11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99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43D66-5FD2-4B37-88FE-02B6805E6A43}" type="slidenum">
              <a:rPr lang="ru-RU">
                <a:solidFill>
                  <a:srgbClr val="99FF33"/>
                </a:solidFill>
              </a:rPr>
              <a:pPr/>
              <a:t>10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 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3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Logo_AGROSPEAKER_Eng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5589240"/>
            <a:ext cx="528129" cy="43204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75656" y="19888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C00000"/>
                </a:solidFill>
              </a:rPr>
              <a:t>Дорогие деньги</a:t>
            </a:r>
            <a:endParaRPr lang="ru-RU" sz="1000" b="1" i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H="1">
            <a:off x="2195736" y="2276872"/>
            <a:ext cx="648072" cy="648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95736" y="2276872"/>
            <a:ext cx="3456384" cy="12961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60032" y="177281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6600"/>
                </a:solidFill>
              </a:rPr>
              <a:t>Дешевые деньги</a:t>
            </a:r>
            <a:endParaRPr lang="ru-RU" sz="1000" b="1" i="1" dirty="0">
              <a:solidFill>
                <a:srgbClr val="0066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H="1">
            <a:off x="5184068" y="2384884"/>
            <a:ext cx="2376264" cy="1728192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8"/>
          <p:cNvSpPr txBox="1">
            <a:spLocks noChangeArrowheads="1"/>
          </p:cNvSpPr>
          <p:nvPr/>
        </p:nvSpPr>
        <p:spPr bwMode="auto">
          <a:xfrm>
            <a:off x="755576" y="1196752"/>
            <a:ext cx="7632848" cy="21544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FFFF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 i="1" dirty="0" smtClean="0">
                <a:solidFill>
                  <a:srgbClr val="FF0000"/>
                </a:solidFill>
              </a:rPr>
              <a:t>ASP_Grain&amp;Oilseeds (USDI)  </a:t>
            </a:r>
            <a:r>
              <a:rPr lang="en-US" sz="800" b="1" i="1" dirty="0" smtClean="0">
                <a:solidFill>
                  <a:srgbClr val="006600"/>
                </a:solidFill>
              </a:rPr>
              <a:t>- </a:t>
            </a:r>
            <a:r>
              <a:rPr lang="ru-RU" sz="800" b="1" i="1" dirty="0" smtClean="0">
                <a:solidFill>
                  <a:srgbClr val="006600"/>
                </a:solidFill>
              </a:rPr>
              <a:t>индекс мирового рынка зерновых и масличных культур, 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en-US" sz="800" b="1" i="1" dirty="0" smtClean="0">
                <a:solidFill>
                  <a:srgbClr val="FF0000"/>
                </a:solidFill>
              </a:rPr>
              <a:t>USD Index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smtClean="0">
                <a:solidFill>
                  <a:srgbClr val="0000FF"/>
                </a:solidFill>
              </a:rPr>
              <a:t>– индекс доллара США</a:t>
            </a:r>
            <a:endParaRPr lang="en-US" sz="800" b="1" i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2924944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</a:t>
            </a:r>
            <a:r>
              <a:rPr lang="ru-RU" sz="1000" b="1" dirty="0" smtClean="0">
                <a:solidFill>
                  <a:srgbClr val="C00000"/>
                </a:solidFill>
              </a:rPr>
              <a:t>.0</a:t>
            </a:r>
            <a:r>
              <a:rPr lang="en-US" sz="1000" b="1" dirty="0" smtClean="0">
                <a:solidFill>
                  <a:srgbClr val="C00000"/>
                </a:solidFill>
              </a:rPr>
              <a:t>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32700" cy="2164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.3.  Теханализ индекса пшеницы – </a:t>
            </a: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ASP_Wheat (USDI)</a:t>
            </a:r>
            <a:endParaRPr lang="ru-RU" sz="11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99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43D66-5FD2-4B37-88FE-02B6805E6A43}" type="slidenum">
              <a:rPr lang="ru-RU">
                <a:solidFill>
                  <a:srgbClr val="99FF33"/>
                </a:solidFill>
              </a:rPr>
              <a:pPr/>
              <a:t>11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 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 descr="grain0grainoilsee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052736"/>
            <a:ext cx="762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539552" y="836712"/>
            <a:ext cx="7632848" cy="21544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FFFF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 i="1" dirty="0" smtClean="0">
                <a:solidFill>
                  <a:srgbClr val="FF0000"/>
                </a:solidFill>
              </a:rPr>
              <a:t>ASP_Wheat (USDI)  </a:t>
            </a:r>
            <a:r>
              <a:rPr lang="en-US" sz="800" b="1" i="1" dirty="0" smtClean="0">
                <a:solidFill>
                  <a:srgbClr val="0000FF"/>
                </a:solidFill>
              </a:rPr>
              <a:t>- </a:t>
            </a:r>
            <a:r>
              <a:rPr lang="ru-RU" sz="800" b="1" i="1" dirty="0" smtClean="0">
                <a:solidFill>
                  <a:srgbClr val="0000FF"/>
                </a:solidFill>
              </a:rPr>
              <a:t>индекс мирового рынка  </a:t>
            </a:r>
            <a:r>
              <a:rPr lang="ru-RU" sz="800" b="1" i="1" dirty="0" smtClean="0">
                <a:solidFill>
                  <a:srgbClr val="FF0000"/>
                </a:solidFill>
              </a:rPr>
              <a:t>пшеницы</a:t>
            </a:r>
            <a:endParaRPr lang="en-US" sz="800" b="1" i="1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888000" y="3473976"/>
            <a:ext cx="3996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59632" y="5877272"/>
            <a:ext cx="6336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ASP_Wheat(USD) = ASP_Wheat (USD Index) * 100 / USD Index </a:t>
            </a:r>
            <a:endParaRPr lang="ru-RU" sz="1100" b="1" dirty="0">
              <a:solidFill>
                <a:srgbClr val="99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9552" y="5013176"/>
            <a:ext cx="760226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00FF"/>
                </a:solidFill>
              </a:rPr>
              <a:t>Мировое производство пшеницы</a:t>
            </a:r>
            <a:r>
              <a:rPr lang="en-US" sz="1200" b="1" i="1" dirty="0" smtClean="0">
                <a:solidFill>
                  <a:srgbClr val="0000FF"/>
                </a:solidFill>
              </a:rPr>
              <a:t>: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rgbClr val="FF0000"/>
                </a:solidFill>
              </a:rPr>
              <a:t> ниже 650 млн.тн. </a:t>
            </a:r>
            <a:r>
              <a:rPr lang="en-US" sz="1200" b="1" i="1" dirty="0" smtClean="0">
                <a:solidFill>
                  <a:srgbClr val="FF0000"/>
                </a:solidFill>
              </a:rPr>
              <a:t>=&gt;</a:t>
            </a:r>
            <a:r>
              <a:rPr lang="ru-RU" sz="1200" b="1" i="1" dirty="0" smtClean="0">
                <a:solidFill>
                  <a:srgbClr val="FF0000"/>
                </a:solidFill>
              </a:rPr>
              <a:t> индекс </a:t>
            </a:r>
            <a:r>
              <a:rPr lang="en-US" sz="1200" b="1" i="1" dirty="0" smtClean="0">
                <a:solidFill>
                  <a:srgbClr val="FF0000"/>
                </a:solidFill>
              </a:rPr>
              <a:t>ASP_Wheat (USDI) </a:t>
            </a:r>
            <a:r>
              <a:rPr lang="ru-RU" sz="1200" b="1" i="1" dirty="0" smtClean="0">
                <a:solidFill>
                  <a:srgbClr val="FF0000"/>
                </a:solidFill>
              </a:rPr>
              <a:t>выше уровня шеи 2007/08</a:t>
            </a:r>
            <a:r>
              <a:rPr lang="en-US" sz="1200" b="1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rgbClr val="0000FF"/>
                </a:solidFill>
              </a:rPr>
              <a:t> </a:t>
            </a:r>
            <a:r>
              <a:rPr lang="ru-RU" sz="1200" b="1" i="1" dirty="0" smtClean="0">
                <a:solidFill>
                  <a:srgbClr val="006600"/>
                </a:solidFill>
              </a:rPr>
              <a:t>выше 680 млн.тн. </a:t>
            </a:r>
            <a:r>
              <a:rPr lang="en-US" sz="1200" b="1" i="1" dirty="0" smtClean="0">
                <a:solidFill>
                  <a:srgbClr val="006600"/>
                </a:solidFill>
              </a:rPr>
              <a:t>=&gt;</a:t>
            </a:r>
            <a:r>
              <a:rPr lang="ru-RU" sz="1200" b="1" i="1" dirty="0" smtClean="0">
                <a:solidFill>
                  <a:srgbClr val="006600"/>
                </a:solidFill>
              </a:rPr>
              <a:t> индекс </a:t>
            </a:r>
            <a:r>
              <a:rPr lang="en-US" sz="1200" b="1" i="1" dirty="0" smtClean="0">
                <a:solidFill>
                  <a:srgbClr val="006600"/>
                </a:solidFill>
              </a:rPr>
              <a:t>ASP_Wheat (USDI) </a:t>
            </a:r>
            <a:r>
              <a:rPr lang="ru-RU" sz="1200" b="1" i="1" dirty="0" smtClean="0">
                <a:solidFill>
                  <a:srgbClr val="006600"/>
                </a:solidFill>
              </a:rPr>
              <a:t>ниже уровня шеи 2007/08</a:t>
            </a:r>
            <a:r>
              <a:rPr lang="en-US" sz="1200" b="1" i="1" dirty="0" smtClean="0">
                <a:solidFill>
                  <a:srgbClr val="006600"/>
                </a:solidFill>
              </a:rPr>
              <a:t>.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rgbClr val="0000FF"/>
                </a:solidFill>
              </a:rPr>
              <a:t> 2011г. = 662 млн.тн. </a:t>
            </a:r>
            <a:r>
              <a:rPr lang="en-US" sz="1200" b="1" i="1" dirty="0" smtClean="0">
                <a:solidFill>
                  <a:srgbClr val="0000FF"/>
                </a:solidFill>
              </a:rPr>
              <a:t>=&gt;</a:t>
            </a:r>
            <a:r>
              <a:rPr lang="ru-RU" sz="1200" b="1" i="1" dirty="0" smtClean="0">
                <a:solidFill>
                  <a:srgbClr val="0000FF"/>
                </a:solidFill>
              </a:rPr>
              <a:t> индекс </a:t>
            </a:r>
            <a:r>
              <a:rPr lang="en-US" sz="1200" b="1" i="1" dirty="0" smtClean="0">
                <a:solidFill>
                  <a:srgbClr val="0000FF"/>
                </a:solidFill>
              </a:rPr>
              <a:t>ASP_Wheat (USDI) </a:t>
            </a:r>
            <a:r>
              <a:rPr lang="ru-RU" sz="1200" b="1" i="1" dirty="0" smtClean="0">
                <a:solidFill>
                  <a:srgbClr val="0000FF"/>
                </a:solidFill>
              </a:rPr>
              <a:t> = 200-220 пунктов</a:t>
            </a:r>
            <a:endParaRPr lang="en-US" sz="1200" b="1" i="1" dirty="0" smtClean="0">
              <a:solidFill>
                <a:srgbClr val="0000FF"/>
              </a:solidFill>
            </a:endParaRPr>
          </a:p>
        </p:txBody>
      </p:sp>
      <p:pic>
        <p:nvPicPr>
          <p:cNvPr id="27" name="Рисунок 26" descr="Logo_AGROSPEAKER_Eng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5229200"/>
            <a:ext cx="528129" cy="43204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228184" y="1196752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</a:t>
            </a:r>
            <a:r>
              <a:rPr lang="ru-RU" sz="1000" b="1" dirty="0" smtClean="0">
                <a:solidFill>
                  <a:srgbClr val="C00000"/>
                </a:solidFill>
              </a:rPr>
              <a:t>.0</a:t>
            </a:r>
            <a:r>
              <a:rPr lang="en-US" sz="1000" b="1" dirty="0" smtClean="0">
                <a:solidFill>
                  <a:srgbClr val="C00000"/>
                </a:solidFill>
              </a:rPr>
              <a:t>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Скругленный прямоугольник 66"/>
          <p:cNvSpPr/>
          <p:nvPr/>
        </p:nvSpPr>
        <p:spPr>
          <a:xfrm>
            <a:off x="3347864" y="4725144"/>
            <a:ext cx="2340000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b="1" i="1" dirty="0" smtClean="0">
                <a:solidFill>
                  <a:srgbClr val="006600"/>
                </a:solidFill>
              </a:rPr>
              <a:t>              </a:t>
            </a:r>
            <a:r>
              <a:rPr lang="ru-RU" sz="1000" b="1" i="1" dirty="0" smtClean="0">
                <a:solidFill>
                  <a:srgbClr val="0000FF"/>
                </a:solidFill>
              </a:rPr>
              <a:t>Структура аграрного производства</a:t>
            </a:r>
            <a:endParaRPr lang="en-US" sz="900" b="1" i="1" dirty="0">
              <a:solidFill>
                <a:srgbClr val="0000FF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99592" y="4725144"/>
            <a:ext cx="2340000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b="1" i="1" dirty="0" smtClean="0">
                <a:solidFill>
                  <a:srgbClr val="006600"/>
                </a:solidFill>
              </a:rPr>
              <a:t>              </a:t>
            </a:r>
            <a:r>
              <a:rPr lang="ru-RU" sz="1000" b="1" i="1" dirty="0" smtClean="0">
                <a:solidFill>
                  <a:srgbClr val="0000FF"/>
                </a:solidFill>
              </a:rPr>
              <a:t>Инвестиционная</a:t>
            </a:r>
          </a:p>
          <a:p>
            <a:pPr algn="ctr">
              <a:defRPr/>
            </a:pPr>
            <a:r>
              <a:rPr lang="ru-RU" sz="1000" b="1" i="1" dirty="0" smtClean="0">
                <a:solidFill>
                  <a:srgbClr val="0000FF"/>
                </a:solidFill>
              </a:rPr>
              <a:t>                     привлекательность,</a:t>
            </a:r>
            <a:r>
              <a:rPr lang="en-US" sz="1000" b="1" i="1" dirty="0" smtClean="0">
                <a:solidFill>
                  <a:srgbClr val="0000FF"/>
                </a:solidFill>
              </a:rPr>
              <a:t> </a:t>
            </a:r>
            <a:endParaRPr lang="ru-RU" sz="1000" b="1" i="1" dirty="0" smtClean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ru-RU" sz="1000" b="1" i="1" dirty="0" smtClean="0">
                <a:solidFill>
                  <a:srgbClr val="0000FF"/>
                </a:solidFill>
              </a:rPr>
              <a:t>                     риски кредитования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28" name="Схема 27"/>
          <p:cNvGraphicFramePr/>
          <p:nvPr/>
        </p:nvGraphicFramePr>
        <p:xfrm>
          <a:off x="539552" y="764704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32700" cy="2164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1.1.  Прикладная математика рынка зерновых и масличных культур </a:t>
            </a:r>
            <a:endParaRPr lang="ru-RU" sz="11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99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43D66-5FD2-4B37-88FE-02B6805E6A43}" type="slidenum">
              <a:rPr lang="ru-RU">
                <a:solidFill>
                  <a:srgbClr val="99FF33"/>
                </a:solidFill>
              </a:rPr>
              <a:pPr/>
              <a:t>2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 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6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8" descr="r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1340768"/>
            <a:ext cx="7429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usda22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91680" y="1268760"/>
            <a:ext cx="1656184" cy="239942"/>
          </a:xfrm>
          <a:prstGeom prst="rect">
            <a:avLst/>
          </a:prstGeom>
        </p:spPr>
      </p:pic>
      <p:pic>
        <p:nvPicPr>
          <p:cNvPr id="34" name="Рисунок 33" descr="Logo_AGROSPEAKER_Eng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36096" y="908720"/>
            <a:ext cx="528129" cy="432048"/>
          </a:xfrm>
          <a:prstGeom prst="rect">
            <a:avLst/>
          </a:prstGeom>
        </p:spPr>
      </p:pic>
      <p:pic>
        <p:nvPicPr>
          <p:cNvPr id="36" name="Рисунок 35" descr="Logo_AGROSPEAKER_Eng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11960" y="2924944"/>
            <a:ext cx="528129" cy="432048"/>
          </a:xfrm>
          <a:prstGeom prst="rect">
            <a:avLst/>
          </a:prstGeom>
        </p:spPr>
      </p:pic>
      <p:cxnSp>
        <p:nvCxnSpPr>
          <p:cNvPr id="42" name="Прямая со стрелкой 41"/>
          <p:cNvCxnSpPr/>
          <p:nvPr/>
        </p:nvCxnSpPr>
        <p:spPr>
          <a:xfrm rot="5400000">
            <a:off x="1979712" y="3573016"/>
            <a:ext cx="1224136" cy="1080120"/>
          </a:xfrm>
          <a:prstGeom prst="straightConnector1">
            <a:avLst/>
          </a:prstGeom>
          <a:ln w="571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3924722" y="4148286"/>
            <a:ext cx="1152128" cy="1588"/>
          </a:xfrm>
          <a:prstGeom prst="straightConnector1">
            <a:avLst/>
          </a:prstGeom>
          <a:ln w="571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5940152" y="3501008"/>
            <a:ext cx="1080120" cy="1080120"/>
          </a:xfrm>
          <a:prstGeom prst="straightConnector1">
            <a:avLst/>
          </a:prstGeom>
          <a:ln w="571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Logo_AGROSPEAKER_Eng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115616" y="4797152"/>
            <a:ext cx="528129" cy="432048"/>
          </a:xfrm>
          <a:prstGeom prst="rect">
            <a:avLst/>
          </a:prstGeom>
        </p:spPr>
      </p:pic>
      <p:pic>
        <p:nvPicPr>
          <p:cNvPr id="51" name="Рисунок 50" descr="Logo_AGROSPEAKER_Eng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19872" y="4797152"/>
            <a:ext cx="528129" cy="432048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724128" y="1772816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+mn-lt"/>
              </a:rPr>
              <a:t>ASP_Index</a:t>
            </a:r>
            <a:endParaRPr lang="ru-RU" sz="1000" b="1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35696" y="1700808"/>
            <a:ext cx="165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+mn-lt"/>
              </a:rPr>
              <a:t>Погектарный спрос, </a:t>
            </a:r>
          </a:p>
          <a:p>
            <a:pPr algn="ctr"/>
            <a:r>
              <a:rPr lang="ru-RU" sz="900" b="1" dirty="0" smtClean="0">
                <a:latin typeface="+mn-lt"/>
              </a:rPr>
              <a:t>посевные площади</a:t>
            </a:r>
            <a:endParaRPr lang="ru-RU" sz="900" b="1" dirty="0">
              <a:latin typeface="+mn-lt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940152" y="4725144"/>
            <a:ext cx="2340000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b="1" i="1" dirty="0" smtClean="0">
                <a:solidFill>
                  <a:srgbClr val="006600"/>
                </a:solidFill>
              </a:rPr>
              <a:t>              </a:t>
            </a:r>
            <a:r>
              <a:rPr lang="ru-RU" sz="1000" b="1" i="1" dirty="0" smtClean="0">
                <a:solidFill>
                  <a:srgbClr val="0000FF"/>
                </a:solidFill>
              </a:rPr>
              <a:t>Конкуренция посевных площадей</a:t>
            </a:r>
            <a:endParaRPr lang="en-US" sz="900" b="1" i="1" dirty="0">
              <a:solidFill>
                <a:srgbClr val="0000FF"/>
              </a:solidFill>
            </a:endParaRPr>
          </a:p>
        </p:txBody>
      </p:sp>
      <p:pic>
        <p:nvPicPr>
          <p:cNvPr id="52" name="Рисунок 51" descr="Logo_AGROSPEAKER_Eng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12160" y="4797152"/>
            <a:ext cx="528129" cy="432048"/>
          </a:xfrm>
          <a:prstGeom prst="rect">
            <a:avLst/>
          </a:prstGeom>
        </p:spPr>
      </p:pic>
      <p:sp>
        <p:nvSpPr>
          <p:cNvPr id="69" name="Скругленный прямоугольник 68"/>
          <p:cNvSpPr/>
          <p:nvPr/>
        </p:nvSpPr>
        <p:spPr>
          <a:xfrm>
            <a:off x="3851920" y="1556792"/>
            <a:ext cx="1368152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800" b="1" i="1" dirty="0" smtClean="0">
                <a:solidFill>
                  <a:srgbClr val="0000FF"/>
                </a:solidFill>
              </a:rPr>
              <a:t>             Экономический </a:t>
            </a:r>
          </a:p>
          <a:p>
            <a:pPr>
              <a:defRPr/>
            </a:pPr>
            <a:r>
              <a:rPr lang="ru-RU" sz="800" b="1" i="1" dirty="0" smtClean="0">
                <a:solidFill>
                  <a:srgbClr val="0000FF"/>
                </a:solidFill>
              </a:rPr>
              <a:t>                пьедестал </a:t>
            </a:r>
          </a:p>
          <a:p>
            <a:pPr algn="ctr">
              <a:defRPr/>
            </a:pPr>
            <a:r>
              <a:rPr lang="ru-RU" sz="800" b="1" i="1" dirty="0" smtClean="0">
                <a:solidFill>
                  <a:srgbClr val="0000FF"/>
                </a:solidFill>
              </a:rPr>
              <a:t>        агрокультур</a:t>
            </a:r>
            <a:endParaRPr lang="en-US" sz="800" b="1" i="1" dirty="0">
              <a:solidFill>
                <a:srgbClr val="0000FF"/>
              </a:solidFill>
            </a:endParaRPr>
          </a:p>
        </p:txBody>
      </p:sp>
      <p:pic>
        <p:nvPicPr>
          <p:cNvPr id="70" name="Рисунок 69" descr="Logo_AGROSPEAKER_Eng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23928" y="1700808"/>
            <a:ext cx="288032" cy="235631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32700" cy="2164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1.2.  Погектарный спрос и посевные площади рынка  зерновых и масличных культур </a:t>
            </a:r>
            <a:endParaRPr lang="ru-RU" sz="11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99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43D66-5FD2-4B37-88FE-02B6805E6A43}" type="slidenum">
              <a:rPr lang="ru-RU">
                <a:solidFill>
                  <a:srgbClr val="99FF33"/>
                </a:solidFill>
              </a:rPr>
              <a:pPr/>
              <a:t>3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1907704" y="5229200"/>
            <a:ext cx="4968552" cy="815608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FFFF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6600"/>
                </a:solidFill>
              </a:rPr>
              <a:t>Погектарный спрос </a:t>
            </a:r>
            <a:r>
              <a:rPr lang="en-US" sz="1200" b="1" i="1" dirty="0">
                <a:solidFill>
                  <a:srgbClr val="006600"/>
                </a:solidFill>
              </a:rPr>
              <a:t>(</a:t>
            </a:r>
            <a:r>
              <a:rPr lang="ru-RU" sz="1200" b="1" i="1" dirty="0">
                <a:solidFill>
                  <a:srgbClr val="006600"/>
                </a:solidFill>
              </a:rPr>
              <a:t>тн/га</a:t>
            </a:r>
            <a:r>
              <a:rPr lang="en-US" sz="1200" b="1" i="1" dirty="0">
                <a:solidFill>
                  <a:srgbClr val="006600"/>
                </a:solidFill>
              </a:rPr>
              <a:t>) </a:t>
            </a:r>
            <a:r>
              <a:rPr lang="en-US" sz="1200" b="1" i="1" dirty="0" smtClean="0">
                <a:solidFill>
                  <a:srgbClr val="006600"/>
                </a:solidFill>
              </a:rPr>
              <a:t>=</a:t>
            </a:r>
            <a:endParaRPr lang="en-US" sz="1200" b="1" i="1" dirty="0">
              <a:solidFill>
                <a:srgbClr val="006600"/>
              </a:solidFill>
            </a:endParaRPr>
          </a:p>
          <a:p>
            <a:pPr algn="ctr">
              <a:defRPr/>
            </a:pPr>
            <a:r>
              <a:rPr lang="en-US" sz="1200" i="1" dirty="0">
                <a:solidFill>
                  <a:srgbClr val="006600"/>
                </a:solidFill>
              </a:rPr>
              <a:t>  </a:t>
            </a:r>
            <a:r>
              <a:rPr lang="ru-RU" sz="1200" b="1" i="1" dirty="0" smtClean="0">
                <a:solidFill>
                  <a:srgbClr val="006600"/>
                </a:solidFill>
              </a:rPr>
              <a:t>Общее потребление (тн) </a:t>
            </a:r>
            <a:r>
              <a:rPr lang="ru-RU" sz="1200" b="1" i="1" dirty="0">
                <a:solidFill>
                  <a:srgbClr val="006600"/>
                </a:solidFill>
              </a:rPr>
              <a:t>/ </a:t>
            </a:r>
            <a:r>
              <a:rPr lang="ru-RU" sz="1200" b="1" i="1" dirty="0" smtClean="0">
                <a:solidFill>
                  <a:srgbClr val="006600"/>
                </a:solidFill>
              </a:rPr>
              <a:t>посевные </a:t>
            </a:r>
            <a:r>
              <a:rPr lang="ru-RU" sz="1200" b="1" i="1" dirty="0">
                <a:solidFill>
                  <a:srgbClr val="006600"/>
                </a:solidFill>
              </a:rPr>
              <a:t>площади </a:t>
            </a:r>
            <a:r>
              <a:rPr lang="ru-RU" sz="1200" b="1" i="1" dirty="0" smtClean="0">
                <a:solidFill>
                  <a:srgbClr val="006600"/>
                </a:solidFill>
              </a:rPr>
              <a:t>(га)</a:t>
            </a:r>
          </a:p>
          <a:p>
            <a:pPr algn="ctr">
              <a:defRPr/>
            </a:pPr>
            <a:endParaRPr lang="en-US" sz="900" b="1" i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en-US" sz="1400" b="1" i="1" dirty="0" smtClean="0">
                <a:solidFill>
                  <a:srgbClr val="C00000"/>
                </a:solidFill>
                <a:latin typeface="Verdana" pitchFamily="34" charset="0"/>
              </a:rPr>
              <a:t>14 </a:t>
            </a:r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=  </a:t>
            </a:r>
            <a:r>
              <a:rPr lang="en-US" sz="1400" b="1" i="1" dirty="0" smtClean="0">
                <a:solidFill>
                  <a:srgbClr val="C00000"/>
                </a:solidFill>
                <a:latin typeface="Verdana" pitchFamily="34" charset="0"/>
              </a:rPr>
              <a:t>10/2</a:t>
            </a:r>
            <a:endParaRPr lang="en-US" sz="900" b="1" i="1" dirty="0">
              <a:solidFill>
                <a:srgbClr val="006600"/>
              </a:solidFill>
            </a:endParaRPr>
          </a:p>
        </p:txBody>
      </p:sp>
      <p:pic>
        <p:nvPicPr>
          <p:cNvPr id="14" name="Рисунок 13" descr="US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426" y="836712"/>
            <a:ext cx="7281131" cy="4248150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500938" cy="214313"/>
          </a:xfrm>
        </p:spPr>
        <p:txBody>
          <a:bodyPr/>
          <a:lstStyle/>
          <a:p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1.3. Совокупная погектарная выручка</a:t>
            </a: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 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( </a:t>
            </a: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USD/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га</a:t>
            </a: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)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 - уровень рыночного финансирования </a:t>
            </a:r>
            <a:endParaRPr lang="ru-RU" sz="1100" dirty="0" smtClean="0">
              <a:solidFill>
                <a:srgbClr val="0066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171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8EA6F9-9D3A-441C-B78F-F3E679EF5769}" type="slidenum">
              <a:rPr lang="ru-RU">
                <a:solidFill>
                  <a:srgbClr val="99FF33"/>
                </a:solidFill>
              </a:rPr>
              <a:pPr/>
              <a:t>4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11.gif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836712"/>
            <a:ext cx="3960000" cy="2160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539552" y="3140968"/>
            <a:ext cx="7632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00FF"/>
                </a:solidFill>
              </a:rPr>
              <a:t>Совокупная выручка рынка по культурам ($/га) =  ∑ [ </a:t>
            </a:r>
            <a:r>
              <a:rPr lang="en-US" sz="1000" b="1" i="1" dirty="0" smtClean="0">
                <a:solidFill>
                  <a:srgbClr val="0000FF"/>
                </a:solidFill>
              </a:rPr>
              <a:t>ASP</a:t>
            </a:r>
            <a:r>
              <a:rPr lang="ru-RU" sz="1000" b="1" i="1" dirty="0" smtClean="0">
                <a:solidFill>
                  <a:srgbClr val="0000FF"/>
                </a:solidFill>
              </a:rPr>
              <a:t>_</a:t>
            </a:r>
            <a:r>
              <a:rPr lang="en-US" sz="1000" b="1" i="1" dirty="0" smtClean="0">
                <a:solidFill>
                  <a:srgbClr val="0000FF"/>
                </a:solidFill>
              </a:rPr>
              <a:t>Index </a:t>
            </a:r>
            <a:r>
              <a:rPr lang="ru-RU" sz="1000" b="1" i="1" dirty="0" smtClean="0">
                <a:solidFill>
                  <a:srgbClr val="0000FF"/>
                </a:solidFill>
              </a:rPr>
              <a:t>($/тн)  </a:t>
            </a:r>
            <a:r>
              <a:rPr lang="en-US" sz="1000" b="1" i="1" dirty="0" smtClean="0">
                <a:solidFill>
                  <a:srgbClr val="0000FF"/>
                </a:solidFill>
              </a:rPr>
              <a:t>x  </a:t>
            </a:r>
            <a:r>
              <a:rPr lang="ru-RU" sz="1000" b="1" i="1" dirty="0" smtClean="0">
                <a:solidFill>
                  <a:srgbClr val="0000FF"/>
                </a:solidFill>
              </a:rPr>
              <a:t>спрос (тн/га) </a:t>
            </a:r>
            <a:r>
              <a:rPr lang="en-US" sz="1000" b="1" i="1" dirty="0" smtClean="0">
                <a:solidFill>
                  <a:srgbClr val="0000FF"/>
                </a:solidFill>
              </a:rPr>
              <a:t> x</a:t>
            </a:r>
            <a:r>
              <a:rPr lang="ru-RU" sz="1000" b="1" i="1" dirty="0" smtClean="0">
                <a:solidFill>
                  <a:srgbClr val="0000FF"/>
                </a:solidFill>
              </a:rPr>
              <a:t> </a:t>
            </a:r>
            <a:r>
              <a:rPr lang="en-US" sz="1000" b="1" i="1" dirty="0" smtClean="0">
                <a:solidFill>
                  <a:srgbClr val="0000FF"/>
                </a:solidFill>
              </a:rPr>
              <a:t> % </a:t>
            </a:r>
            <a:r>
              <a:rPr lang="ru-RU" sz="1000" b="1" i="1" dirty="0" smtClean="0">
                <a:solidFill>
                  <a:srgbClr val="0000FF"/>
                </a:solidFill>
              </a:rPr>
              <a:t>посевной площади</a:t>
            </a:r>
            <a:r>
              <a:rPr lang="en-US" sz="1000" b="1" i="1" dirty="0" smtClean="0">
                <a:solidFill>
                  <a:srgbClr val="0000FF"/>
                </a:solidFill>
              </a:rPr>
              <a:t> </a:t>
            </a:r>
            <a:r>
              <a:rPr lang="ru-RU" sz="1000" b="1" i="1" dirty="0" smtClean="0">
                <a:solidFill>
                  <a:srgbClr val="0000FF"/>
                </a:solidFill>
              </a:rPr>
              <a:t>]</a:t>
            </a:r>
            <a:endParaRPr lang="ru-RU" sz="1000" b="1" dirty="0">
              <a:solidFill>
                <a:srgbClr val="0000FF"/>
              </a:solidFill>
            </a:endParaRPr>
          </a:p>
        </p:txBody>
      </p:sp>
      <p:pic>
        <p:nvPicPr>
          <p:cNvPr id="78" name="Рисунок 77" descr="asp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836712"/>
            <a:ext cx="3960440" cy="2160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2" name="Рисунок 51" descr="_Rus.gif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429000"/>
            <a:ext cx="3960439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4" name="Рисунок 93" descr="_Rus.gif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1999" y="3429000"/>
            <a:ext cx="396000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3347864" y="2492896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</a:t>
            </a:r>
            <a:r>
              <a:rPr lang="ru-RU" sz="1000" b="1" dirty="0" smtClean="0">
                <a:solidFill>
                  <a:srgbClr val="C00000"/>
                </a:solidFill>
              </a:rPr>
              <a:t>.0</a:t>
            </a:r>
            <a:r>
              <a:rPr lang="en-US" sz="1000" b="1" dirty="0" smtClean="0">
                <a:solidFill>
                  <a:srgbClr val="C00000"/>
                </a:solidFill>
              </a:rPr>
              <a:t>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68344" y="2204864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</a:t>
            </a:r>
            <a:r>
              <a:rPr lang="ru-RU" sz="1000" b="1" dirty="0" smtClean="0">
                <a:solidFill>
                  <a:srgbClr val="C00000"/>
                </a:solidFill>
              </a:rPr>
              <a:t>.0</a:t>
            </a:r>
            <a:r>
              <a:rPr lang="en-US" sz="1000" b="1" dirty="0" smtClean="0">
                <a:solidFill>
                  <a:srgbClr val="C00000"/>
                </a:solidFill>
              </a:rPr>
              <a:t>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632700" cy="215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1.4.  Исторический тренд совокупной выручки. Россия, США, Аргентина </a:t>
            </a:r>
            <a:endParaRPr lang="ru-RU" sz="12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1267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12D6C-BF43-4577-AC2A-F51C7F5F1D09}" type="slidenum">
              <a:rPr lang="ru-RU">
                <a:solidFill>
                  <a:srgbClr val="99FF33"/>
                </a:solidFill>
              </a:rPr>
              <a:pPr/>
              <a:t>5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</a:t>
            </a:r>
            <a:r>
              <a:rPr lang="ru-RU" sz="16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VyrHist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056651"/>
            <a:ext cx="6912768" cy="5131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Рисунок 20" descr="Vy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5840" y="1505309"/>
            <a:ext cx="3554282" cy="2191197"/>
          </a:xfrm>
          <a:prstGeom prst="rect">
            <a:avLst/>
          </a:prstGeom>
        </p:spPr>
      </p:pic>
      <p:sp>
        <p:nvSpPr>
          <p:cNvPr id="10" name="Правая фигурная скобка 9"/>
          <p:cNvSpPr/>
          <p:nvPr/>
        </p:nvSpPr>
        <p:spPr>
          <a:xfrm>
            <a:off x="7524328" y="1772816"/>
            <a:ext cx="1152128" cy="2736304"/>
          </a:xfrm>
          <a:prstGeom prst="rightBrace">
            <a:avLst>
              <a:gd name="adj1" fmla="val 21279"/>
              <a:gd name="adj2" fmla="val 50000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8424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FF"/>
                </a:solidFill>
              </a:rPr>
              <a:t>х</a:t>
            </a:r>
            <a:r>
              <a:rPr lang="ru-RU" dirty="0" smtClean="0">
                <a:solidFill>
                  <a:srgbClr val="FF00FF"/>
                </a:solidFill>
              </a:rPr>
              <a:t>3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7596336" y="2924944"/>
            <a:ext cx="216024" cy="1512168"/>
          </a:xfrm>
          <a:prstGeom prst="rightBrace">
            <a:avLst>
              <a:gd name="adj1" fmla="val 148018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352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5616" y="4437112"/>
            <a:ext cx="6192688" cy="288032"/>
          </a:xfrm>
          <a:prstGeom prst="roundRect">
            <a:avLst/>
          </a:prstGeom>
          <a:solidFill>
            <a:srgbClr val="FFCCFF">
              <a:alpha val="3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372200" y="2060848"/>
            <a:ext cx="43204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000" b="1" dirty="0" smtClean="0">
                <a:solidFill>
                  <a:srgbClr val="006600"/>
                </a:solidFill>
              </a:rPr>
              <a:t>1 554; </a:t>
            </a:r>
          </a:p>
          <a:p>
            <a:pPr algn="r"/>
            <a:r>
              <a:rPr lang="ru-RU" sz="1000" b="1" dirty="0" smtClean="0">
                <a:solidFill>
                  <a:srgbClr val="006600"/>
                </a:solidFill>
              </a:rPr>
              <a:t>+162%</a:t>
            </a:r>
            <a:endParaRPr lang="ru-RU" sz="1000" b="1" dirty="0">
              <a:solidFill>
                <a:srgbClr val="00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5740" y="2764010"/>
            <a:ext cx="504056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33CC"/>
                </a:solidFill>
              </a:rPr>
              <a:t>1 24</a:t>
            </a:r>
            <a:r>
              <a:rPr lang="en-US" sz="1000" b="1" dirty="0" smtClean="0">
                <a:solidFill>
                  <a:srgbClr val="0033CC"/>
                </a:solidFill>
              </a:rPr>
              <a:t>1</a:t>
            </a:r>
            <a:endParaRPr lang="ru-RU" sz="1000" b="1" dirty="0" smtClean="0">
              <a:solidFill>
                <a:srgbClr val="0033CC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33CC"/>
                </a:solidFill>
              </a:rPr>
              <a:t>+109%</a:t>
            </a:r>
            <a:endParaRPr lang="ru-RU" sz="1000" b="1" dirty="0">
              <a:solidFill>
                <a:srgbClr val="0033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8224" y="407707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</a:rPr>
              <a:t>600</a:t>
            </a:r>
            <a:endParaRPr lang="ru-RU" sz="1000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6553014" y="24560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72200" y="306896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51920" y="2852936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15.07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632700" cy="215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1.5.  Межрыночные спрэды внутреннего и мирового рынка. </a:t>
            </a:r>
            <a:endParaRPr lang="ru-RU" sz="12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1267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12D6C-BF43-4577-AC2A-F51C7F5F1D09}" type="slidenum">
              <a:rPr lang="ru-RU">
                <a:solidFill>
                  <a:srgbClr val="99FF33"/>
                </a:solidFill>
              </a:rPr>
              <a:pPr/>
              <a:t>6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VyrHist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6432" y="1144253"/>
            <a:ext cx="4244383" cy="5100318"/>
          </a:xfrm>
          <a:prstGeom prst="rect">
            <a:avLst/>
          </a:prstGeom>
        </p:spPr>
      </p:pic>
      <p:pic>
        <p:nvPicPr>
          <p:cNvPr id="9" name="Рисунок 8" descr="Spread2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5" y="4437112"/>
            <a:ext cx="3167137" cy="173049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328000" y="1124744"/>
            <a:ext cx="316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</a:rPr>
              <a:t>Межрыночные спрэды внутренних и мировых цен - очень яркий индикатор степени развития рынка, т.е. соответствия сферы потребления возможностям производства.</a:t>
            </a:r>
            <a:endParaRPr lang="ru-RU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5508104" y="4221088"/>
            <a:ext cx="3168352" cy="21544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FFFF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" b="1" i="1" dirty="0" smtClean="0">
                <a:solidFill>
                  <a:srgbClr val="0000FF"/>
                </a:solidFill>
              </a:rPr>
              <a:t>Межрыночные спрэды российского и мирового рынка</a:t>
            </a:r>
            <a:endParaRPr lang="en-US" sz="800" b="1" i="1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28000" y="1916832"/>
            <a:ext cx="3168000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900" b="1" dirty="0" smtClean="0">
                <a:solidFill>
                  <a:schemeClr val="accent1">
                    <a:lumMod val="50000"/>
                  </a:schemeClr>
                </a:solidFill>
              </a:rPr>
              <a:t>Уровню цен на российское зерно позавидуют многие страны, а состояние нашего сельского хозяйства у всех вызывает только соболезнования. </a:t>
            </a:r>
            <a:endParaRPr lang="ru-RU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28000" y="2708920"/>
            <a:ext cx="316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</a:rPr>
              <a:t>Нулевые межрыночные спрэды означают готовность  рынка развиваться по сырью. Если спрэды уходят в красную зону, то рынок не справляется со своими обязанностями. Требуется сокращение посевных площадей и меры расширения рынка. </a:t>
            </a:r>
            <a:endParaRPr lang="ru-RU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1875" y="4581129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006600"/>
                </a:solidFill>
                <a:latin typeface="+mj-lt"/>
              </a:rPr>
              <a:t>3,</a:t>
            </a:r>
            <a:r>
              <a:rPr lang="en-US" sz="600" b="1" dirty="0" smtClean="0">
                <a:solidFill>
                  <a:srgbClr val="006600"/>
                </a:solidFill>
                <a:latin typeface="+mj-lt"/>
              </a:rPr>
              <a:t>43</a:t>
            </a:r>
            <a:r>
              <a:rPr lang="ru-RU" sz="600" b="1" dirty="0" smtClean="0">
                <a:solidFill>
                  <a:srgbClr val="006600"/>
                </a:solidFill>
                <a:latin typeface="+mj-lt"/>
              </a:rPr>
              <a:t> тн/га</a:t>
            </a:r>
            <a:endParaRPr lang="ru-RU" sz="6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9992" y="5229200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600" b="1" dirty="0" smtClean="0">
                <a:solidFill>
                  <a:srgbClr val="C00000"/>
                </a:solidFill>
                <a:latin typeface="+mj-lt"/>
              </a:rPr>
              <a:t>2</a:t>
            </a:r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,</a:t>
            </a:r>
            <a:r>
              <a:rPr lang="en-US" sz="600" b="1" dirty="0" smtClean="0">
                <a:solidFill>
                  <a:srgbClr val="C00000"/>
                </a:solidFill>
                <a:latin typeface="+mj-lt"/>
              </a:rPr>
              <a:t>06</a:t>
            </a:r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 тн/га</a:t>
            </a:r>
            <a:endParaRPr lang="ru-RU" sz="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4581128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006600"/>
                </a:solidFill>
                <a:latin typeface="+mj-lt"/>
              </a:rPr>
              <a:t>3,</a:t>
            </a:r>
            <a:r>
              <a:rPr lang="en-US" sz="600" b="1" dirty="0" smtClean="0">
                <a:solidFill>
                  <a:srgbClr val="006600"/>
                </a:solidFill>
                <a:latin typeface="+mj-lt"/>
              </a:rPr>
              <a:t>46</a:t>
            </a:r>
            <a:r>
              <a:rPr lang="ru-RU" sz="600" b="1" dirty="0" smtClean="0">
                <a:solidFill>
                  <a:srgbClr val="006600"/>
                </a:solidFill>
                <a:latin typeface="+mj-lt"/>
              </a:rPr>
              <a:t> тн/га</a:t>
            </a:r>
            <a:endParaRPr lang="ru-RU" sz="6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5896" y="5229200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1,</a:t>
            </a:r>
            <a:r>
              <a:rPr lang="en-US" sz="600" b="1" dirty="0" smtClean="0">
                <a:solidFill>
                  <a:srgbClr val="C00000"/>
                </a:solidFill>
                <a:latin typeface="+mj-lt"/>
              </a:rPr>
              <a:t>65</a:t>
            </a:r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 тн/га</a:t>
            </a:r>
            <a:endParaRPr lang="ru-RU" sz="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4365104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006600"/>
                </a:solidFill>
                <a:latin typeface="+mj-lt"/>
              </a:rPr>
              <a:t>2,73 тн/га</a:t>
            </a:r>
            <a:endParaRPr lang="ru-RU" sz="6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4365104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006600"/>
                </a:solidFill>
                <a:latin typeface="+mj-lt"/>
              </a:rPr>
              <a:t>2,72 тн/га</a:t>
            </a:r>
            <a:endParaRPr lang="ru-RU" sz="6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7784" y="5229200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2,0</a:t>
            </a:r>
            <a:r>
              <a:rPr lang="en-US" sz="600" b="1" dirty="0" smtClean="0">
                <a:solidFill>
                  <a:srgbClr val="C00000"/>
                </a:solidFill>
                <a:latin typeface="+mj-lt"/>
              </a:rPr>
              <a:t>6</a:t>
            </a:r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 тн/га</a:t>
            </a:r>
            <a:endParaRPr lang="ru-RU" sz="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1680" y="5229200"/>
            <a:ext cx="388157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00" b="1" dirty="0" smtClean="0">
                <a:solidFill>
                  <a:srgbClr val="C00000"/>
                </a:solidFill>
                <a:latin typeface="+mj-lt"/>
              </a:rPr>
              <a:t>2,15 тн/га</a:t>
            </a:r>
            <a:endParaRPr lang="ru-RU" sz="6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683568" y="1124744"/>
            <a:ext cx="33123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Максимальный уровень рыночного финансирования  достигается, если посевные площади приведены в соответствие с мировым экономическим пьедесталом агрокультур.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Там, где позволяют погодные условия, нужно сеять высоко-маржинальные культуры для получения максимальной выручки.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  <p:pic>
        <p:nvPicPr>
          <p:cNvPr id="29" name="Рисунок 28" descr="Vy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6889" y="4365104"/>
            <a:ext cx="3153661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500938" cy="214313"/>
          </a:xfrm>
        </p:spPr>
        <p:txBody>
          <a:bodyPr/>
          <a:lstStyle/>
          <a:p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charset="0"/>
              </a:rPr>
              <a:t>1.6.  Структура совокупной выручки. Оптимизация.  Паритетный индекс.</a:t>
            </a:r>
            <a:endParaRPr lang="ru-RU" sz="1100" dirty="0" smtClean="0">
              <a:solidFill>
                <a:srgbClr val="0066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171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8EA6F9-9D3A-441C-B78F-F3E679EF5769}" type="slidenum">
              <a:rPr lang="ru-RU">
                <a:solidFill>
                  <a:srgbClr val="99FF33"/>
                </a:solidFill>
              </a:rPr>
              <a:pPr/>
              <a:t>7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</a:t>
            </a:r>
            <a:r>
              <a:rPr lang="ru-RU" sz="16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3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51" descr="Vyr2011-tcono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1052736"/>
            <a:ext cx="4248472" cy="2430376"/>
          </a:xfrm>
          <a:prstGeom prst="rect">
            <a:avLst/>
          </a:prstGeom>
        </p:spPr>
      </p:pic>
      <p:sp>
        <p:nvSpPr>
          <p:cNvPr id="57" name="Овал 56"/>
          <p:cNvSpPr/>
          <p:nvPr/>
        </p:nvSpPr>
        <p:spPr>
          <a:xfrm>
            <a:off x="7668344" y="2636912"/>
            <a:ext cx="180000" cy="18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33CC"/>
                </a:solidFill>
              </a:rPr>
              <a:t>2</a:t>
            </a:r>
            <a:endParaRPr lang="ru-RU" sz="1000" dirty="0">
              <a:solidFill>
                <a:srgbClr val="0033CC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8028384" y="2492896"/>
            <a:ext cx="180000" cy="180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33CC"/>
                </a:solidFill>
              </a:rPr>
              <a:t>1</a:t>
            </a:r>
            <a:endParaRPr lang="ru-RU" sz="1000" dirty="0">
              <a:solidFill>
                <a:srgbClr val="0033CC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7092280" y="2708920"/>
            <a:ext cx="180000" cy="1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33CC"/>
                </a:solidFill>
              </a:rPr>
              <a:t>3</a:t>
            </a:r>
            <a:endParaRPr lang="ru-RU" sz="1000" dirty="0">
              <a:solidFill>
                <a:srgbClr val="0033CC"/>
              </a:solidFill>
            </a:endParaRPr>
          </a:p>
        </p:txBody>
      </p:sp>
      <p:pic>
        <p:nvPicPr>
          <p:cNvPr id="16" name="Рисунок 15" descr="t_RU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5589240"/>
            <a:ext cx="4251960" cy="902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 descr="t_US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4581128"/>
            <a:ext cx="4251960" cy="902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9" name="Прямая со стрелкой 18"/>
          <p:cNvCxnSpPr/>
          <p:nvPr/>
        </p:nvCxnSpPr>
        <p:spPr>
          <a:xfrm rot="5400000" flipH="1" flipV="1">
            <a:off x="4355976" y="5301208"/>
            <a:ext cx="1368152" cy="79208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644008" y="4869160"/>
            <a:ext cx="3384376" cy="57606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трелка вправо 64"/>
          <p:cNvSpPr/>
          <p:nvPr/>
        </p:nvSpPr>
        <p:spPr>
          <a:xfrm>
            <a:off x="3491880" y="2780928"/>
            <a:ext cx="576064" cy="360040"/>
          </a:xfrm>
          <a:prstGeom prst="rightArrow">
            <a:avLst/>
          </a:prstGeom>
          <a:solidFill>
            <a:srgbClr val="FFFF00"/>
          </a:solidFill>
          <a:ln w="63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115616" y="2780928"/>
            <a:ext cx="23042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Экономический пьедестал</a:t>
            </a:r>
          </a:p>
          <a:p>
            <a:pPr lvl="0"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мирового рынка по выручке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668344" y="5589240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</a:t>
            </a:r>
            <a:r>
              <a:rPr lang="ru-RU" sz="1000" b="1" dirty="0" smtClean="0">
                <a:solidFill>
                  <a:srgbClr val="C00000"/>
                </a:solidFill>
              </a:rPr>
              <a:t>.0</a:t>
            </a:r>
            <a:r>
              <a:rPr lang="en-US" sz="1000" b="1" dirty="0" smtClean="0">
                <a:solidFill>
                  <a:srgbClr val="C00000"/>
                </a:solidFill>
              </a:rPr>
              <a:t>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  <p:pic>
        <p:nvPicPr>
          <p:cNvPr id="33" name="Рисунок 32" descr="t_RU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3573016"/>
            <a:ext cx="4244677" cy="902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5" name="Прямая со стрелкой 34"/>
          <p:cNvCxnSpPr/>
          <p:nvPr/>
        </p:nvCxnSpPr>
        <p:spPr>
          <a:xfrm>
            <a:off x="4644008" y="4437112"/>
            <a:ext cx="864096" cy="21602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32700" cy="2164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.  Биржевая геометрия рынка зерновых и масличных культур</a:t>
            </a:r>
            <a:endParaRPr lang="ru-RU" sz="11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99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43D66-5FD2-4B37-88FE-02B6805E6A43}" type="slidenum">
              <a:rPr lang="ru-RU">
                <a:solidFill>
                  <a:srgbClr val="99FF33"/>
                </a:solidFill>
              </a:rPr>
              <a:pPr/>
              <a:t>8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 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99592" y="1700808"/>
            <a:ext cx="73448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Биржевая геометрия </a:t>
            </a:r>
          </a:p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зернового рынка </a:t>
            </a:r>
          </a:p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</a:p>
        </p:txBody>
      </p:sp>
      <p:pic>
        <p:nvPicPr>
          <p:cNvPr id="12" name="Рисунок 11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501008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32700" cy="2164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sz="1100" b="1" dirty="0" smtClean="0">
                <a:solidFill>
                  <a:srgbClr val="006600"/>
                </a:solidFill>
                <a:latin typeface="Verdana" pitchFamily="34" charset="0"/>
                <a:cs typeface="Arial" pitchFamily="34" charset="0"/>
              </a:rPr>
              <a:t>.1.  Роль рынков в развитии аграрного производства</a:t>
            </a:r>
            <a:endParaRPr lang="ru-RU" sz="1100" dirty="0">
              <a:solidFill>
                <a:srgbClr val="0066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99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43D66-5FD2-4B37-88FE-02B6805E6A43}" type="slidenum">
              <a:rPr lang="ru-RU">
                <a:solidFill>
                  <a:srgbClr val="99FF33"/>
                </a:solidFill>
              </a:rPr>
              <a:pPr/>
              <a:t>9</a:t>
            </a:fld>
            <a:endParaRPr lang="ru-RU">
              <a:solidFill>
                <a:srgbClr val="99FF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0063" y="142875"/>
            <a:ext cx="8215312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defRPr/>
            </a:pPr>
            <a:r>
              <a:rPr lang="ru-RU" sz="160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АГРОСПИКЕР.   </a:t>
            </a:r>
            <a:r>
              <a:rPr lang="ru-RU" sz="1200" b="1" i="1" dirty="0" smtClean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Международный форум «Аграрное Черноземье»</a:t>
            </a:r>
            <a:endParaRPr lang="ru-RU" sz="1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063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72438" y="142875"/>
            <a:ext cx="936625" cy="2476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rgbClr val="CCFF66"/>
                </a:solidFill>
                <a:hlinkClick r:id="rId2" action="ppaction://hlinksldjump"/>
              </a:rPr>
              <a:t>меню</a:t>
            </a:r>
            <a:endParaRPr lang="ru-RU" sz="1200" b="1" dirty="0">
              <a:solidFill>
                <a:srgbClr val="CCFF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00813"/>
            <a:ext cx="9144000" cy="2143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Фундаментальный и технический анализ – искусство и наука о познании рынка для каждого.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188" y="428625"/>
            <a:ext cx="7640637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 descr="grain0grainoilsee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412776"/>
            <a:ext cx="762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755576" y="1196752"/>
            <a:ext cx="7632848" cy="21544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FFFF00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 i="1" dirty="0" smtClean="0">
                <a:solidFill>
                  <a:srgbClr val="0000FF"/>
                </a:solidFill>
              </a:rPr>
              <a:t>ASP_Wheat (USD)  - </a:t>
            </a:r>
            <a:r>
              <a:rPr lang="ru-RU" sz="800" b="1" i="1" dirty="0" smtClean="0">
                <a:solidFill>
                  <a:srgbClr val="0000FF"/>
                </a:solidFill>
              </a:rPr>
              <a:t>индекс мирового рынка  пшеницы,  </a:t>
            </a:r>
            <a:r>
              <a:rPr lang="ru-RU" sz="800" b="1" i="1" dirty="0" smtClean="0">
                <a:solidFill>
                  <a:srgbClr val="006600"/>
                </a:solidFill>
              </a:rPr>
              <a:t>Пшеница Китай, </a:t>
            </a:r>
            <a:r>
              <a:rPr lang="ru-RU" sz="800" b="1" i="1" dirty="0" smtClean="0">
                <a:solidFill>
                  <a:srgbClr val="FF0000"/>
                </a:solidFill>
              </a:rPr>
              <a:t>Пшеница 3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кл</a:t>
            </a:r>
            <a:r>
              <a:rPr lang="ru-RU" sz="800" b="1" i="1" dirty="0" smtClean="0">
                <a:solidFill>
                  <a:srgbClr val="FF0000"/>
                </a:solidFill>
              </a:rPr>
              <a:t>. Россия (ММВБ)</a:t>
            </a:r>
            <a:endParaRPr lang="en-US" sz="800" b="1" i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5576" y="5373216"/>
            <a:ext cx="7632848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dirty="0" smtClean="0">
                <a:solidFill>
                  <a:srgbClr val="006600"/>
                </a:solidFill>
              </a:rPr>
              <a:t>Бычий тренд зернового рынка обеспечивает :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1000" i="1" dirty="0" smtClean="0">
                <a:solidFill>
                  <a:srgbClr val="0000FF"/>
                </a:solidFill>
              </a:rPr>
              <a:t>выкуп всего предложения зерна, т.е. можно наращивать производство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1000" i="1" dirty="0" smtClean="0">
                <a:solidFill>
                  <a:srgbClr val="0000FF"/>
                </a:solidFill>
              </a:rPr>
              <a:t>рост погектарной выручки, т.е. окупаемость вложенного капитала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Волатильные и медвежьи рынки этого не обеспечивают </a:t>
            </a:r>
          </a:p>
        </p:txBody>
      </p:sp>
      <p:pic>
        <p:nvPicPr>
          <p:cNvPr id="18" name="Рисунок 17" descr="Logo_AGROSPEAKER_Eng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589240"/>
            <a:ext cx="528129" cy="4320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72200" y="1484784"/>
            <a:ext cx="64807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00000"/>
                </a:solidFill>
              </a:rPr>
              <a:t>15</a:t>
            </a:r>
            <a:r>
              <a:rPr lang="ru-RU" sz="1000" b="1" dirty="0" smtClean="0">
                <a:solidFill>
                  <a:srgbClr val="C00000"/>
                </a:solidFill>
              </a:rPr>
              <a:t>.0</a:t>
            </a:r>
            <a:r>
              <a:rPr lang="en-US" sz="1000" b="1" dirty="0" smtClean="0">
                <a:solidFill>
                  <a:srgbClr val="C00000"/>
                </a:solidFill>
              </a:rPr>
              <a:t>7</a:t>
            </a:r>
            <a:r>
              <a:rPr lang="ru-RU" sz="1000" b="1" dirty="0" smtClean="0">
                <a:solidFill>
                  <a:srgbClr val="C00000"/>
                </a:solidFill>
              </a:rPr>
              <a:t>.2011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33322</TotalTime>
  <Words>904</Words>
  <Application>Microsoft Office PowerPoint</Application>
  <PresentationFormat>Экран (4:3)</PresentationFormat>
  <Paragraphs>136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1.1.  Прикладная математика рынка зерновых и масличных культур </vt:lpstr>
      <vt:lpstr>1.2.  Погектарный спрос и посевные площади рынка  зерновых и масличных культур </vt:lpstr>
      <vt:lpstr>1.3. Совокупная погектарная выручка ( USD/га) - уровень рыночного финансирования </vt:lpstr>
      <vt:lpstr>1.4.  Исторический тренд совокупной выручки. Россия, США, Аргентина </vt:lpstr>
      <vt:lpstr>1.5.  Межрыночные спрэды внутреннего и мирового рынка. </vt:lpstr>
      <vt:lpstr>1.6.  Структура совокупной выручки. Оптимизация.  Паритетный индекс.</vt:lpstr>
      <vt:lpstr>2.  Биржевая геометрия рынка зерновых и масличных культур</vt:lpstr>
      <vt:lpstr>2.1.  Роль рынков в развитии аграрного производства</vt:lpstr>
      <vt:lpstr>2.2.  Валютно-финансовая система в основе тенденций товарных рынков.</vt:lpstr>
      <vt:lpstr>2.3.  Теханализ индекса пшеницы – ASP_Wheat (USDI)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Analysis Grain $ Oilseed Market</dc:title>
  <dc:creator>AGROSPEAKER</dc:creator>
  <cp:lastModifiedBy>1</cp:lastModifiedBy>
  <cp:revision>4329</cp:revision>
  <dcterms:created xsi:type="dcterms:W3CDTF">2006-07-31T06:03:55Z</dcterms:created>
  <dcterms:modified xsi:type="dcterms:W3CDTF">2011-07-21T03:23:49Z</dcterms:modified>
</cp:coreProperties>
</file>