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7" r:id="rId3"/>
    <p:sldId id="258" r:id="rId4"/>
    <p:sldId id="278" r:id="rId5"/>
    <p:sldId id="279" r:id="rId6"/>
    <p:sldId id="288" r:id="rId7"/>
    <p:sldId id="282" r:id="rId8"/>
    <p:sldId id="284" r:id="rId9"/>
    <p:sldId id="285" r:id="rId10"/>
    <p:sldId id="280" r:id="rId11"/>
    <p:sldId id="28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4100"/>
    <a:srgbClr val="F62F00"/>
    <a:srgbClr val="797B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77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image" Target="../media/image1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157F4-2022-4810-9FE9-E356210C7E16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A408A2-2840-4C31-9D0D-6D65CEBFABD6}">
      <dgm:prSet/>
      <dgm:spPr/>
      <dgm:t>
        <a:bodyPr/>
        <a:lstStyle/>
        <a:p>
          <a:pPr rtl="0"/>
          <a:r>
            <a:rPr lang="ru-RU" dirty="0" smtClean="0"/>
            <a:t>Государство, используя различные механизмы  вкладывает очень значительные средства в поддержку сельского хозяйства.</a:t>
          </a:r>
          <a:endParaRPr lang="ru-RU" dirty="0"/>
        </a:p>
      </dgm:t>
    </dgm:pt>
    <dgm:pt modelId="{215B8257-472D-4554-A923-A171B81311DC}" type="parTrans" cxnId="{FCD7A899-B1B6-4DAD-BF86-448451B35831}">
      <dgm:prSet/>
      <dgm:spPr/>
      <dgm:t>
        <a:bodyPr/>
        <a:lstStyle/>
        <a:p>
          <a:endParaRPr lang="ru-RU"/>
        </a:p>
      </dgm:t>
    </dgm:pt>
    <dgm:pt modelId="{A8CA7AB1-F66C-4DB4-A63F-37979E64A2BF}" type="sibTrans" cxnId="{FCD7A899-B1B6-4DAD-BF86-448451B35831}">
      <dgm:prSet/>
      <dgm:spPr/>
      <dgm:t>
        <a:bodyPr/>
        <a:lstStyle/>
        <a:p>
          <a:endParaRPr lang="ru-RU"/>
        </a:p>
      </dgm:t>
    </dgm:pt>
    <dgm:pt modelId="{575F5651-A321-473F-B686-9CCA1CDFC68C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Достаточно ли этого для  обеспечения необходимых темпов роста сельского хозяйства?</a:t>
          </a:r>
          <a:endParaRPr lang="ru-RU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7DD78CF9-D8E8-40A8-A978-D7DFD7E8C33E}" type="parTrans" cxnId="{730840B4-0B48-4729-9E3E-57E1442F9BB6}">
      <dgm:prSet/>
      <dgm:spPr/>
      <dgm:t>
        <a:bodyPr/>
        <a:lstStyle/>
        <a:p>
          <a:endParaRPr lang="ru-RU"/>
        </a:p>
      </dgm:t>
    </dgm:pt>
    <dgm:pt modelId="{39850896-901E-4FC4-986C-74F10E4EDFDB}" type="sibTrans" cxnId="{730840B4-0B48-4729-9E3E-57E1442F9BB6}">
      <dgm:prSet/>
      <dgm:spPr/>
      <dgm:t>
        <a:bodyPr/>
        <a:lstStyle/>
        <a:p>
          <a:endParaRPr lang="ru-RU"/>
        </a:p>
      </dgm:t>
    </dgm:pt>
    <dgm:pt modelId="{4535C761-A1B7-4737-9F57-29CCB4C09CB4}">
      <dgm:prSet/>
      <dgm:spPr/>
      <dgm:t>
        <a:bodyPr/>
        <a:lstStyle/>
        <a:p>
          <a:pPr rtl="0"/>
          <a:r>
            <a:rPr lang="ru-RU" smtClean="0"/>
            <a:t>Опыт засухи 2009-2010 года, значительные объемы изъятых банками у неплательщиков сельскохозяйственных активов показывают, что нет.</a:t>
          </a:r>
          <a:endParaRPr lang="ru-RU"/>
        </a:p>
      </dgm:t>
    </dgm:pt>
    <dgm:pt modelId="{BE8A8A6E-3D1E-4FE8-A0D8-9C74EC254388}" type="parTrans" cxnId="{E5F404C1-EBF5-4194-A5E9-952E207B7711}">
      <dgm:prSet/>
      <dgm:spPr/>
      <dgm:t>
        <a:bodyPr/>
        <a:lstStyle/>
        <a:p>
          <a:endParaRPr lang="ru-RU"/>
        </a:p>
      </dgm:t>
    </dgm:pt>
    <dgm:pt modelId="{90AA9A23-4A7C-4E01-A96C-660D867D5BC8}" type="sibTrans" cxnId="{E5F404C1-EBF5-4194-A5E9-952E207B7711}">
      <dgm:prSet/>
      <dgm:spPr/>
      <dgm:t>
        <a:bodyPr/>
        <a:lstStyle/>
        <a:p>
          <a:endParaRPr lang="ru-RU"/>
        </a:p>
      </dgm:t>
    </dgm:pt>
    <dgm:pt modelId="{ACDC36ED-C546-4C95-95DA-8547D1E90791}" type="pres">
      <dgm:prSet presAssocID="{2C5157F4-2022-4810-9FE9-E356210C7E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0CD06-68BC-4EF0-A15B-DCC43AC91965}" type="pres">
      <dgm:prSet presAssocID="{B6A408A2-2840-4C31-9D0D-6D65CEBFAB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4DB16-49FC-4B23-9E9D-3738E4296D54}" type="pres">
      <dgm:prSet presAssocID="{A8CA7AB1-F66C-4DB4-A63F-37979E64A2B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AEA59B5-749C-437A-B350-6F5F25271D04}" type="pres">
      <dgm:prSet presAssocID="{A8CA7AB1-F66C-4DB4-A63F-37979E64A2B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C6394B-B0E0-4E82-A786-3D17809B663B}" type="pres">
      <dgm:prSet presAssocID="{575F5651-A321-473F-B686-9CCA1CDFC6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08E3-7E4A-481C-B44C-12C46428695A}" type="pres">
      <dgm:prSet presAssocID="{39850896-901E-4FC4-986C-74F10E4EDFD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23D8EDE-4BA0-42B3-9E6C-639156483537}" type="pres">
      <dgm:prSet presAssocID="{39850896-901E-4FC4-986C-74F10E4EDFD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BEFC88-BE71-4BD4-8BD9-FEB88B4CE9B2}" type="pres">
      <dgm:prSet presAssocID="{4535C761-A1B7-4737-9F57-29CCB4C09C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B7B15-2895-46A0-B33E-8E335F31AB60}" type="presOf" srcId="{2C5157F4-2022-4810-9FE9-E356210C7E16}" destId="{ACDC36ED-C546-4C95-95DA-8547D1E90791}" srcOrd="0" destOrd="0" presId="urn:microsoft.com/office/officeart/2005/8/layout/process1"/>
    <dgm:cxn modelId="{E5F404C1-EBF5-4194-A5E9-952E207B7711}" srcId="{2C5157F4-2022-4810-9FE9-E356210C7E16}" destId="{4535C761-A1B7-4737-9F57-29CCB4C09CB4}" srcOrd="2" destOrd="0" parTransId="{BE8A8A6E-3D1E-4FE8-A0D8-9C74EC254388}" sibTransId="{90AA9A23-4A7C-4E01-A96C-660D867D5BC8}"/>
    <dgm:cxn modelId="{730840B4-0B48-4729-9E3E-57E1442F9BB6}" srcId="{2C5157F4-2022-4810-9FE9-E356210C7E16}" destId="{575F5651-A321-473F-B686-9CCA1CDFC68C}" srcOrd="1" destOrd="0" parTransId="{7DD78CF9-D8E8-40A8-A978-D7DFD7E8C33E}" sibTransId="{39850896-901E-4FC4-986C-74F10E4EDFDB}"/>
    <dgm:cxn modelId="{52C3E1AC-C4F4-4DFD-A239-5F40B5E50FCF}" type="presOf" srcId="{A8CA7AB1-F66C-4DB4-A63F-37979E64A2BF}" destId="{7AEA59B5-749C-437A-B350-6F5F25271D04}" srcOrd="1" destOrd="0" presId="urn:microsoft.com/office/officeart/2005/8/layout/process1"/>
    <dgm:cxn modelId="{F7275C04-1E20-4CC9-9A6C-B29CD15364BB}" type="presOf" srcId="{B6A408A2-2840-4C31-9D0D-6D65CEBFABD6}" destId="{5EA0CD06-68BC-4EF0-A15B-DCC43AC91965}" srcOrd="0" destOrd="0" presId="urn:microsoft.com/office/officeart/2005/8/layout/process1"/>
    <dgm:cxn modelId="{3BE90172-B396-4D3B-90E3-B23C38F31CBC}" type="presOf" srcId="{4535C761-A1B7-4737-9F57-29CCB4C09CB4}" destId="{02BEFC88-BE71-4BD4-8BD9-FEB88B4CE9B2}" srcOrd="0" destOrd="0" presId="urn:microsoft.com/office/officeart/2005/8/layout/process1"/>
    <dgm:cxn modelId="{FCD7A899-B1B6-4DAD-BF86-448451B35831}" srcId="{2C5157F4-2022-4810-9FE9-E356210C7E16}" destId="{B6A408A2-2840-4C31-9D0D-6D65CEBFABD6}" srcOrd="0" destOrd="0" parTransId="{215B8257-472D-4554-A923-A171B81311DC}" sibTransId="{A8CA7AB1-F66C-4DB4-A63F-37979E64A2BF}"/>
    <dgm:cxn modelId="{81D2E224-3D0F-4E86-AEED-FA02286F28CF}" type="presOf" srcId="{39850896-901E-4FC4-986C-74F10E4EDFDB}" destId="{B3C508E3-7E4A-481C-B44C-12C46428695A}" srcOrd="0" destOrd="0" presId="urn:microsoft.com/office/officeart/2005/8/layout/process1"/>
    <dgm:cxn modelId="{8265CF3B-7EC0-4334-B57A-FB40488D51C4}" type="presOf" srcId="{A8CA7AB1-F66C-4DB4-A63F-37979E64A2BF}" destId="{7654DB16-49FC-4B23-9E9D-3738E4296D54}" srcOrd="0" destOrd="0" presId="urn:microsoft.com/office/officeart/2005/8/layout/process1"/>
    <dgm:cxn modelId="{8EEA3892-98B9-47EE-8C60-B8825C939403}" type="presOf" srcId="{575F5651-A321-473F-B686-9CCA1CDFC68C}" destId="{92C6394B-B0E0-4E82-A786-3D17809B663B}" srcOrd="0" destOrd="0" presId="urn:microsoft.com/office/officeart/2005/8/layout/process1"/>
    <dgm:cxn modelId="{5EFD57BD-A0F1-4264-9346-307AD75CF6DD}" type="presOf" srcId="{39850896-901E-4FC4-986C-74F10E4EDFDB}" destId="{E23D8EDE-4BA0-42B3-9E6C-639156483537}" srcOrd="1" destOrd="0" presId="urn:microsoft.com/office/officeart/2005/8/layout/process1"/>
    <dgm:cxn modelId="{35F94F2C-70D8-4EB9-B17C-25A3A7A7B64B}" type="presParOf" srcId="{ACDC36ED-C546-4C95-95DA-8547D1E90791}" destId="{5EA0CD06-68BC-4EF0-A15B-DCC43AC91965}" srcOrd="0" destOrd="0" presId="urn:microsoft.com/office/officeart/2005/8/layout/process1"/>
    <dgm:cxn modelId="{F289B5EC-6BB1-4E4F-A0E6-AC6687F3EE06}" type="presParOf" srcId="{ACDC36ED-C546-4C95-95DA-8547D1E90791}" destId="{7654DB16-49FC-4B23-9E9D-3738E4296D54}" srcOrd="1" destOrd="0" presId="urn:microsoft.com/office/officeart/2005/8/layout/process1"/>
    <dgm:cxn modelId="{5FB7B5A6-EAEB-46DD-ACD3-D247DADCB872}" type="presParOf" srcId="{7654DB16-49FC-4B23-9E9D-3738E4296D54}" destId="{7AEA59B5-749C-437A-B350-6F5F25271D04}" srcOrd="0" destOrd="0" presId="urn:microsoft.com/office/officeart/2005/8/layout/process1"/>
    <dgm:cxn modelId="{E87047F7-6C8B-434F-8A0F-41B004E0B3A1}" type="presParOf" srcId="{ACDC36ED-C546-4C95-95DA-8547D1E90791}" destId="{92C6394B-B0E0-4E82-A786-3D17809B663B}" srcOrd="2" destOrd="0" presId="urn:microsoft.com/office/officeart/2005/8/layout/process1"/>
    <dgm:cxn modelId="{2694123D-C254-44ED-980E-B0C72D42662F}" type="presParOf" srcId="{ACDC36ED-C546-4C95-95DA-8547D1E90791}" destId="{B3C508E3-7E4A-481C-B44C-12C46428695A}" srcOrd="3" destOrd="0" presId="urn:microsoft.com/office/officeart/2005/8/layout/process1"/>
    <dgm:cxn modelId="{4FF26F8E-051C-4CCA-961D-529E8D591AC6}" type="presParOf" srcId="{B3C508E3-7E4A-481C-B44C-12C46428695A}" destId="{E23D8EDE-4BA0-42B3-9E6C-639156483537}" srcOrd="0" destOrd="0" presId="urn:microsoft.com/office/officeart/2005/8/layout/process1"/>
    <dgm:cxn modelId="{1D6E7119-9A54-4CFB-85D8-CD5C037E2573}" type="presParOf" srcId="{ACDC36ED-C546-4C95-95DA-8547D1E90791}" destId="{02BEFC88-BE71-4BD4-8BD9-FEB88B4CE9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0B09E-9F19-48C1-97C5-28E456919A21}" type="doc">
      <dgm:prSet loTypeId="urn:microsoft.com/office/officeart/2008/layout/HexagonCluster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C0A530F-7968-4445-AF4C-0BFDF26FAFAA}">
      <dgm:prSet/>
      <dgm:spPr/>
      <dgm:t>
        <a:bodyPr/>
        <a:lstStyle/>
        <a:p>
          <a:pPr rtl="0"/>
          <a:r>
            <a:rPr lang="ru-RU" b="1" dirty="0" smtClean="0"/>
            <a:t>Разработка инвестиционных проектов</a:t>
          </a:r>
          <a:endParaRPr lang="ru-RU" dirty="0"/>
        </a:p>
      </dgm:t>
    </dgm:pt>
    <dgm:pt modelId="{6B26E034-3245-49B6-8B81-E9610A0A678C}" type="parTrans" cxnId="{9A62F5F1-B56A-4253-B8EB-C3C3AB3EB232}">
      <dgm:prSet/>
      <dgm:spPr/>
      <dgm:t>
        <a:bodyPr/>
        <a:lstStyle/>
        <a:p>
          <a:endParaRPr lang="ru-RU"/>
        </a:p>
      </dgm:t>
    </dgm:pt>
    <dgm:pt modelId="{273B633B-DDDA-4230-8526-09D0C72DC48C}" type="sibTrans" cxnId="{9A62F5F1-B56A-4253-B8EB-C3C3AB3EB232}">
      <dgm:prSet/>
      <dgm:spPr>
        <a:blipFill dpi="0" rotWithShape="1">
          <a:blip xmlns:r="http://schemas.openxmlformats.org/officeDocument/2006/relationships" r:embed="rId1"/>
          <a:srcRect/>
          <a:stretch>
            <a:fillRect l="-6116" t="-13171" r="-16017" b="-20829"/>
          </a:stretch>
        </a:blipFill>
      </dgm:spPr>
      <dgm:t>
        <a:bodyPr/>
        <a:lstStyle/>
        <a:p>
          <a:endParaRPr lang="ru-RU"/>
        </a:p>
      </dgm:t>
    </dgm:pt>
    <dgm:pt modelId="{9A26B754-C246-42CA-90AA-B2D2FAB74EE6}">
      <dgm:prSet/>
      <dgm:spPr/>
      <dgm:t>
        <a:bodyPr/>
        <a:lstStyle/>
        <a:p>
          <a:pPr rtl="0"/>
          <a:r>
            <a:rPr lang="ru-RU" b="1" smtClean="0"/>
            <a:t>Привлечение финансирования</a:t>
          </a:r>
          <a:endParaRPr lang="ru-RU"/>
        </a:p>
      </dgm:t>
    </dgm:pt>
    <dgm:pt modelId="{55DB8AF2-F384-431F-9060-216021085027}" type="parTrans" cxnId="{A7A8B607-366C-496A-BCBF-E3BA03F52C53}">
      <dgm:prSet/>
      <dgm:spPr/>
      <dgm:t>
        <a:bodyPr/>
        <a:lstStyle/>
        <a:p>
          <a:endParaRPr lang="ru-RU"/>
        </a:p>
      </dgm:t>
    </dgm:pt>
    <dgm:pt modelId="{21E8E11C-B53C-46F4-BD78-4CF36600F1B7}" type="sibTrans" cxnId="{A7A8B607-366C-496A-BCBF-E3BA03F52C53}">
      <dgm:prSet/>
      <dgm:spPr>
        <a:blipFill dpi="0" rotWithShape="1">
          <a:blip xmlns:r="http://schemas.openxmlformats.org/officeDocument/2006/relationships" r:embed="rId2"/>
          <a:srcRect/>
          <a:stretch>
            <a:fillRect l="-9417" t="-12214" r="-16017" b="-19872"/>
          </a:stretch>
        </a:blipFill>
      </dgm:spPr>
      <dgm:t>
        <a:bodyPr/>
        <a:lstStyle/>
        <a:p>
          <a:endParaRPr lang="ru-RU"/>
        </a:p>
      </dgm:t>
    </dgm:pt>
    <dgm:pt modelId="{939D21A0-9CE5-4A1E-B62D-6C5F140D7BFA}">
      <dgm:prSet/>
      <dgm:spPr/>
      <dgm:t>
        <a:bodyPr/>
        <a:lstStyle/>
        <a:p>
          <a:pPr rtl="0"/>
          <a:r>
            <a:rPr lang="ru-RU" b="1" smtClean="0"/>
            <a:t>Подбор и поставка оборудования</a:t>
          </a:r>
          <a:endParaRPr lang="ru-RU"/>
        </a:p>
      </dgm:t>
    </dgm:pt>
    <dgm:pt modelId="{A98E9A30-8D09-4570-8A6A-F3040E4EFB7C}" type="parTrans" cxnId="{91E13265-D8DA-48DB-9904-DE19E9E04180}">
      <dgm:prSet/>
      <dgm:spPr/>
      <dgm:t>
        <a:bodyPr/>
        <a:lstStyle/>
        <a:p>
          <a:endParaRPr lang="ru-RU"/>
        </a:p>
      </dgm:t>
    </dgm:pt>
    <dgm:pt modelId="{4BD079DC-9BA8-422E-BE15-2C6580B53E9F}" type="sibTrans" cxnId="{91E13265-D8DA-48DB-9904-DE19E9E04180}">
      <dgm:prSet/>
      <dgm:spPr>
        <a:blipFill dpi="0" rotWithShape="1">
          <a:blip xmlns:r="http://schemas.openxmlformats.org/officeDocument/2006/relationships" r:embed="rId3"/>
          <a:srcRect/>
          <a:stretch>
            <a:fillRect l="-7766" t="-11257" r="-17668" b="-22743"/>
          </a:stretch>
        </a:blipFill>
      </dgm:spPr>
      <dgm:t>
        <a:bodyPr/>
        <a:lstStyle/>
        <a:p>
          <a:endParaRPr lang="ru-RU"/>
        </a:p>
      </dgm:t>
    </dgm:pt>
    <dgm:pt modelId="{BC5B3021-BA18-4E90-8BB1-4A2F9CEBAC33}" type="pres">
      <dgm:prSet presAssocID="{9390B09E-9F19-48C1-97C5-28E456919A2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27DDF4C6-8681-42AA-99C6-F86708A7E4D8}" type="pres">
      <dgm:prSet presAssocID="{2C0A530F-7968-4445-AF4C-0BFDF26FAFAA}" presName="text1" presStyleCnt="0"/>
      <dgm:spPr/>
    </dgm:pt>
    <dgm:pt modelId="{38088FBC-51AB-4784-9221-4284ADA74C67}" type="pres">
      <dgm:prSet presAssocID="{2C0A530F-7968-4445-AF4C-0BFDF26FAFA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2E525-D95A-4CEA-8122-2025C04ADF36}" type="pres">
      <dgm:prSet presAssocID="{2C0A530F-7968-4445-AF4C-0BFDF26FAFAA}" presName="textaccent1" presStyleCnt="0"/>
      <dgm:spPr/>
    </dgm:pt>
    <dgm:pt modelId="{B2ECC3D5-0158-4E0A-BC24-3A8844FFBD3E}" type="pres">
      <dgm:prSet presAssocID="{2C0A530F-7968-4445-AF4C-0BFDF26FAFAA}" presName="accentRepeatNode" presStyleLbl="solidAlignAcc1" presStyleIdx="0" presStyleCnt="6"/>
      <dgm:spPr/>
    </dgm:pt>
    <dgm:pt modelId="{4089432A-EFAC-4B1D-B5D1-88E169560B09}" type="pres">
      <dgm:prSet presAssocID="{273B633B-DDDA-4230-8526-09D0C72DC48C}" presName="image1" presStyleCnt="0"/>
      <dgm:spPr/>
    </dgm:pt>
    <dgm:pt modelId="{47E0B630-43F3-47EB-8A5E-444EE18CC1F9}" type="pres">
      <dgm:prSet presAssocID="{273B633B-DDDA-4230-8526-09D0C72DC48C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DCE74CAD-86CD-44FD-9E03-876539058EC0}" type="pres">
      <dgm:prSet presAssocID="{273B633B-DDDA-4230-8526-09D0C72DC48C}" presName="imageaccent1" presStyleCnt="0"/>
      <dgm:spPr/>
    </dgm:pt>
    <dgm:pt modelId="{0432672A-6622-439C-B731-A5C07443ACFC}" type="pres">
      <dgm:prSet presAssocID="{273B633B-DDDA-4230-8526-09D0C72DC48C}" presName="accentRepeatNode" presStyleLbl="solidAlignAcc1" presStyleIdx="1" presStyleCnt="6"/>
      <dgm:spPr/>
    </dgm:pt>
    <dgm:pt modelId="{C8239679-ACE4-4FA8-B3F5-928AA73B0173}" type="pres">
      <dgm:prSet presAssocID="{9A26B754-C246-42CA-90AA-B2D2FAB74EE6}" presName="text2" presStyleCnt="0"/>
      <dgm:spPr/>
    </dgm:pt>
    <dgm:pt modelId="{D03A13FB-F1D5-4964-880D-EFEB963B4A4E}" type="pres">
      <dgm:prSet presAssocID="{9A26B754-C246-42CA-90AA-B2D2FAB74EE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FBD4C-69FA-472E-8792-69406534C4BC}" type="pres">
      <dgm:prSet presAssocID="{9A26B754-C246-42CA-90AA-B2D2FAB74EE6}" presName="textaccent2" presStyleCnt="0"/>
      <dgm:spPr/>
    </dgm:pt>
    <dgm:pt modelId="{C05C4828-B954-4948-A0C3-51AF6728F426}" type="pres">
      <dgm:prSet presAssocID="{9A26B754-C246-42CA-90AA-B2D2FAB74EE6}" presName="accentRepeatNode" presStyleLbl="solidAlignAcc1" presStyleIdx="2" presStyleCnt="6"/>
      <dgm:spPr/>
    </dgm:pt>
    <dgm:pt modelId="{2D1E6611-3857-449E-86DD-B0F35711F15F}" type="pres">
      <dgm:prSet presAssocID="{21E8E11C-B53C-46F4-BD78-4CF36600F1B7}" presName="image2" presStyleCnt="0"/>
      <dgm:spPr/>
    </dgm:pt>
    <dgm:pt modelId="{E3600893-F1A8-41E1-92E7-C23974BD28C3}" type="pres">
      <dgm:prSet presAssocID="{21E8E11C-B53C-46F4-BD78-4CF36600F1B7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FAF3CE52-8D94-4C46-B17A-E75DFC2DB295}" type="pres">
      <dgm:prSet presAssocID="{21E8E11C-B53C-46F4-BD78-4CF36600F1B7}" presName="imageaccent2" presStyleCnt="0"/>
      <dgm:spPr/>
    </dgm:pt>
    <dgm:pt modelId="{5E5B98FD-C8D9-4AC0-A8ED-709B0E09E734}" type="pres">
      <dgm:prSet presAssocID="{21E8E11C-B53C-46F4-BD78-4CF36600F1B7}" presName="accentRepeatNode" presStyleLbl="solidAlignAcc1" presStyleIdx="3" presStyleCnt="6"/>
      <dgm:spPr/>
    </dgm:pt>
    <dgm:pt modelId="{AEE81195-EB94-4B87-BC5C-96EB905D352C}" type="pres">
      <dgm:prSet presAssocID="{939D21A0-9CE5-4A1E-B62D-6C5F140D7BFA}" presName="text3" presStyleCnt="0"/>
      <dgm:spPr/>
    </dgm:pt>
    <dgm:pt modelId="{2CC3FD15-868C-411B-BB29-820DFCBD4A0E}" type="pres">
      <dgm:prSet presAssocID="{939D21A0-9CE5-4A1E-B62D-6C5F140D7BF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394D9-08AA-4283-95D9-E8EDE5C05A0C}" type="pres">
      <dgm:prSet presAssocID="{939D21A0-9CE5-4A1E-B62D-6C5F140D7BFA}" presName="textaccent3" presStyleCnt="0"/>
      <dgm:spPr/>
    </dgm:pt>
    <dgm:pt modelId="{A9A14DFF-44B5-4FDB-94E5-0888776FC0D0}" type="pres">
      <dgm:prSet presAssocID="{939D21A0-9CE5-4A1E-B62D-6C5F140D7BFA}" presName="accentRepeatNode" presStyleLbl="solidAlignAcc1" presStyleIdx="4" presStyleCnt="6"/>
      <dgm:spPr/>
    </dgm:pt>
    <dgm:pt modelId="{B812A222-351E-40FB-B555-47243B4BC098}" type="pres">
      <dgm:prSet presAssocID="{4BD079DC-9BA8-422E-BE15-2C6580B53E9F}" presName="image3" presStyleCnt="0"/>
      <dgm:spPr/>
    </dgm:pt>
    <dgm:pt modelId="{21909861-203E-4FD9-B46E-0BC0C630AE37}" type="pres">
      <dgm:prSet presAssocID="{4BD079DC-9BA8-422E-BE15-2C6580B53E9F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F962EB83-BF33-4BA2-902C-E301E6350EE5}" type="pres">
      <dgm:prSet presAssocID="{4BD079DC-9BA8-422E-BE15-2C6580B53E9F}" presName="imageaccent3" presStyleCnt="0"/>
      <dgm:spPr/>
    </dgm:pt>
    <dgm:pt modelId="{DEEEDB6D-037F-4DB8-BDA6-91849B73A271}" type="pres">
      <dgm:prSet presAssocID="{4BD079DC-9BA8-422E-BE15-2C6580B53E9F}" presName="accentRepeatNode" presStyleLbl="solidAlignAcc1" presStyleIdx="5" presStyleCnt="6"/>
      <dgm:spPr/>
    </dgm:pt>
  </dgm:ptLst>
  <dgm:cxnLst>
    <dgm:cxn modelId="{91E13265-D8DA-48DB-9904-DE19E9E04180}" srcId="{9390B09E-9F19-48C1-97C5-28E456919A21}" destId="{939D21A0-9CE5-4A1E-B62D-6C5F140D7BFA}" srcOrd="2" destOrd="0" parTransId="{A98E9A30-8D09-4570-8A6A-F3040E4EFB7C}" sibTransId="{4BD079DC-9BA8-422E-BE15-2C6580B53E9F}"/>
    <dgm:cxn modelId="{576C87CA-176A-40E1-95DC-BC59B09CFAD6}" type="presOf" srcId="{21E8E11C-B53C-46F4-BD78-4CF36600F1B7}" destId="{E3600893-F1A8-41E1-92E7-C23974BD28C3}" srcOrd="0" destOrd="0" presId="urn:microsoft.com/office/officeart/2008/layout/HexagonCluster"/>
    <dgm:cxn modelId="{A7A8B607-366C-496A-BCBF-E3BA03F52C53}" srcId="{9390B09E-9F19-48C1-97C5-28E456919A21}" destId="{9A26B754-C246-42CA-90AA-B2D2FAB74EE6}" srcOrd="1" destOrd="0" parTransId="{55DB8AF2-F384-431F-9060-216021085027}" sibTransId="{21E8E11C-B53C-46F4-BD78-4CF36600F1B7}"/>
    <dgm:cxn modelId="{49787F8D-6D9B-4F02-8E96-6DAAA07AD80F}" type="presOf" srcId="{4BD079DC-9BA8-422E-BE15-2C6580B53E9F}" destId="{21909861-203E-4FD9-B46E-0BC0C630AE37}" srcOrd="0" destOrd="0" presId="urn:microsoft.com/office/officeart/2008/layout/HexagonCluster"/>
    <dgm:cxn modelId="{9151A399-8690-44C0-9847-D4932DE52AB4}" type="presOf" srcId="{939D21A0-9CE5-4A1E-B62D-6C5F140D7BFA}" destId="{2CC3FD15-868C-411B-BB29-820DFCBD4A0E}" srcOrd="0" destOrd="0" presId="urn:microsoft.com/office/officeart/2008/layout/HexagonCluster"/>
    <dgm:cxn modelId="{5D03205B-BE46-469D-ACCE-B5F59C085BFA}" type="presOf" srcId="{9390B09E-9F19-48C1-97C5-28E456919A21}" destId="{BC5B3021-BA18-4E90-8BB1-4A2F9CEBAC33}" srcOrd="0" destOrd="0" presId="urn:microsoft.com/office/officeart/2008/layout/HexagonCluster"/>
    <dgm:cxn modelId="{0E770120-2968-418E-932D-11B34EBF63F1}" type="presOf" srcId="{9A26B754-C246-42CA-90AA-B2D2FAB74EE6}" destId="{D03A13FB-F1D5-4964-880D-EFEB963B4A4E}" srcOrd="0" destOrd="0" presId="urn:microsoft.com/office/officeart/2008/layout/HexagonCluster"/>
    <dgm:cxn modelId="{9A62F5F1-B56A-4253-B8EB-C3C3AB3EB232}" srcId="{9390B09E-9F19-48C1-97C5-28E456919A21}" destId="{2C0A530F-7968-4445-AF4C-0BFDF26FAFAA}" srcOrd="0" destOrd="0" parTransId="{6B26E034-3245-49B6-8B81-E9610A0A678C}" sibTransId="{273B633B-DDDA-4230-8526-09D0C72DC48C}"/>
    <dgm:cxn modelId="{F7C4CF4D-C4CD-4667-A352-7D7F4ACA97FC}" type="presOf" srcId="{2C0A530F-7968-4445-AF4C-0BFDF26FAFAA}" destId="{38088FBC-51AB-4784-9221-4284ADA74C67}" srcOrd="0" destOrd="0" presId="urn:microsoft.com/office/officeart/2008/layout/HexagonCluster"/>
    <dgm:cxn modelId="{D8AB3C27-610C-48B2-95D0-4C8806EFC2CA}" type="presOf" srcId="{273B633B-DDDA-4230-8526-09D0C72DC48C}" destId="{47E0B630-43F3-47EB-8A5E-444EE18CC1F9}" srcOrd="0" destOrd="0" presId="urn:microsoft.com/office/officeart/2008/layout/HexagonCluster"/>
    <dgm:cxn modelId="{503E6919-5608-4A33-89C3-0236D6207315}" type="presParOf" srcId="{BC5B3021-BA18-4E90-8BB1-4A2F9CEBAC33}" destId="{27DDF4C6-8681-42AA-99C6-F86708A7E4D8}" srcOrd="0" destOrd="0" presId="urn:microsoft.com/office/officeart/2008/layout/HexagonCluster"/>
    <dgm:cxn modelId="{BB683819-AE15-40CC-9BF1-2DF41A58DE9A}" type="presParOf" srcId="{27DDF4C6-8681-42AA-99C6-F86708A7E4D8}" destId="{38088FBC-51AB-4784-9221-4284ADA74C67}" srcOrd="0" destOrd="0" presId="urn:microsoft.com/office/officeart/2008/layout/HexagonCluster"/>
    <dgm:cxn modelId="{B7940C73-DF97-4461-A1E6-A4A5AEEF7EBE}" type="presParOf" srcId="{BC5B3021-BA18-4E90-8BB1-4A2F9CEBAC33}" destId="{4FF2E525-D95A-4CEA-8122-2025C04ADF36}" srcOrd="1" destOrd="0" presId="urn:microsoft.com/office/officeart/2008/layout/HexagonCluster"/>
    <dgm:cxn modelId="{439EC3A6-AFFC-4CB7-B046-1AA7864478B9}" type="presParOf" srcId="{4FF2E525-D95A-4CEA-8122-2025C04ADF36}" destId="{B2ECC3D5-0158-4E0A-BC24-3A8844FFBD3E}" srcOrd="0" destOrd="0" presId="urn:microsoft.com/office/officeart/2008/layout/HexagonCluster"/>
    <dgm:cxn modelId="{1E1F1F95-A8F8-4506-9F35-DC9C981AD2F7}" type="presParOf" srcId="{BC5B3021-BA18-4E90-8BB1-4A2F9CEBAC33}" destId="{4089432A-EFAC-4B1D-B5D1-88E169560B09}" srcOrd="2" destOrd="0" presId="urn:microsoft.com/office/officeart/2008/layout/HexagonCluster"/>
    <dgm:cxn modelId="{3EC9ECAB-6466-4FBA-877E-4669350E7704}" type="presParOf" srcId="{4089432A-EFAC-4B1D-B5D1-88E169560B09}" destId="{47E0B630-43F3-47EB-8A5E-444EE18CC1F9}" srcOrd="0" destOrd="0" presId="urn:microsoft.com/office/officeart/2008/layout/HexagonCluster"/>
    <dgm:cxn modelId="{0C191EF4-A672-4A69-8D62-57BC6EF7465D}" type="presParOf" srcId="{BC5B3021-BA18-4E90-8BB1-4A2F9CEBAC33}" destId="{DCE74CAD-86CD-44FD-9E03-876539058EC0}" srcOrd="3" destOrd="0" presId="urn:microsoft.com/office/officeart/2008/layout/HexagonCluster"/>
    <dgm:cxn modelId="{6D472C93-889E-49FE-ABE7-3C430E89BF09}" type="presParOf" srcId="{DCE74CAD-86CD-44FD-9E03-876539058EC0}" destId="{0432672A-6622-439C-B731-A5C07443ACFC}" srcOrd="0" destOrd="0" presId="urn:microsoft.com/office/officeart/2008/layout/HexagonCluster"/>
    <dgm:cxn modelId="{99E86A27-583D-49E3-A1D9-431070C67828}" type="presParOf" srcId="{BC5B3021-BA18-4E90-8BB1-4A2F9CEBAC33}" destId="{C8239679-ACE4-4FA8-B3F5-928AA73B0173}" srcOrd="4" destOrd="0" presId="urn:microsoft.com/office/officeart/2008/layout/HexagonCluster"/>
    <dgm:cxn modelId="{D2A54419-9173-4908-A572-474119938270}" type="presParOf" srcId="{C8239679-ACE4-4FA8-B3F5-928AA73B0173}" destId="{D03A13FB-F1D5-4964-880D-EFEB963B4A4E}" srcOrd="0" destOrd="0" presId="urn:microsoft.com/office/officeart/2008/layout/HexagonCluster"/>
    <dgm:cxn modelId="{CD99B90E-A3B8-4DBB-BC05-98CB85DB3F27}" type="presParOf" srcId="{BC5B3021-BA18-4E90-8BB1-4A2F9CEBAC33}" destId="{6AEFBD4C-69FA-472E-8792-69406534C4BC}" srcOrd="5" destOrd="0" presId="urn:microsoft.com/office/officeart/2008/layout/HexagonCluster"/>
    <dgm:cxn modelId="{9BF2CBAD-7969-4AB7-B712-10A62F8FAD99}" type="presParOf" srcId="{6AEFBD4C-69FA-472E-8792-69406534C4BC}" destId="{C05C4828-B954-4948-A0C3-51AF6728F426}" srcOrd="0" destOrd="0" presId="urn:microsoft.com/office/officeart/2008/layout/HexagonCluster"/>
    <dgm:cxn modelId="{ABDFF381-3109-47ED-A309-9863E4B18802}" type="presParOf" srcId="{BC5B3021-BA18-4E90-8BB1-4A2F9CEBAC33}" destId="{2D1E6611-3857-449E-86DD-B0F35711F15F}" srcOrd="6" destOrd="0" presId="urn:microsoft.com/office/officeart/2008/layout/HexagonCluster"/>
    <dgm:cxn modelId="{2CCD979B-1218-44FE-94FB-17674231F53A}" type="presParOf" srcId="{2D1E6611-3857-449E-86DD-B0F35711F15F}" destId="{E3600893-F1A8-41E1-92E7-C23974BD28C3}" srcOrd="0" destOrd="0" presId="urn:microsoft.com/office/officeart/2008/layout/HexagonCluster"/>
    <dgm:cxn modelId="{B3CF0CC5-4D56-4E7B-B574-4A92541E402A}" type="presParOf" srcId="{BC5B3021-BA18-4E90-8BB1-4A2F9CEBAC33}" destId="{FAF3CE52-8D94-4C46-B17A-E75DFC2DB295}" srcOrd="7" destOrd="0" presId="urn:microsoft.com/office/officeart/2008/layout/HexagonCluster"/>
    <dgm:cxn modelId="{2509030A-EBE9-483F-8617-E4B70025817C}" type="presParOf" srcId="{FAF3CE52-8D94-4C46-B17A-E75DFC2DB295}" destId="{5E5B98FD-C8D9-4AC0-A8ED-709B0E09E734}" srcOrd="0" destOrd="0" presId="urn:microsoft.com/office/officeart/2008/layout/HexagonCluster"/>
    <dgm:cxn modelId="{8924BFF5-6CCC-4F58-86DE-41A880EE82C6}" type="presParOf" srcId="{BC5B3021-BA18-4E90-8BB1-4A2F9CEBAC33}" destId="{AEE81195-EB94-4B87-BC5C-96EB905D352C}" srcOrd="8" destOrd="0" presId="urn:microsoft.com/office/officeart/2008/layout/HexagonCluster"/>
    <dgm:cxn modelId="{180D4F00-C65F-4A03-9C4C-4FFAC84DDFF8}" type="presParOf" srcId="{AEE81195-EB94-4B87-BC5C-96EB905D352C}" destId="{2CC3FD15-868C-411B-BB29-820DFCBD4A0E}" srcOrd="0" destOrd="0" presId="urn:microsoft.com/office/officeart/2008/layout/HexagonCluster"/>
    <dgm:cxn modelId="{26FC8F9E-3FD2-4B4E-9259-C4E49EEF34CB}" type="presParOf" srcId="{BC5B3021-BA18-4E90-8BB1-4A2F9CEBAC33}" destId="{849394D9-08AA-4283-95D9-E8EDE5C05A0C}" srcOrd="9" destOrd="0" presId="urn:microsoft.com/office/officeart/2008/layout/HexagonCluster"/>
    <dgm:cxn modelId="{41DFEA39-93B3-4D95-AD31-8B4E23CCC570}" type="presParOf" srcId="{849394D9-08AA-4283-95D9-E8EDE5C05A0C}" destId="{A9A14DFF-44B5-4FDB-94E5-0888776FC0D0}" srcOrd="0" destOrd="0" presId="urn:microsoft.com/office/officeart/2008/layout/HexagonCluster"/>
    <dgm:cxn modelId="{C9EE5535-FBE4-457E-83DF-AFAB880C67CA}" type="presParOf" srcId="{BC5B3021-BA18-4E90-8BB1-4A2F9CEBAC33}" destId="{B812A222-351E-40FB-B555-47243B4BC098}" srcOrd="10" destOrd="0" presId="urn:microsoft.com/office/officeart/2008/layout/HexagonCluster"/>
    <dgm:cxn modelId="{EC554A33-A9DB-4268-8929-253DB63B4E46}" type="presParOf" srcId="{B812A222-351E-40FB-B555-47243B4BC098}" destId="{21909861-203E-4FD9-B46E-0BC0C630AE37}" srcOrd="0" destOrd="0" presId="urn:microsoft.com/office/officeart/2008/layout/HexagonCluster"/>
    <dgm:cxn modelId="{00646897-0650-4157-8107-E86127FA3B16}" type="presParOf" srcId="{BC5B3021-BA18-4E90-8BB1-4A2F9CEBAC33}" destId="{F962EB83-BF33-4BA2-902C-E301E6350EE5}" srcOrd="11" destOrd="0" presId="urn:microsoft.com/office/officeart/2008/layout/HexagonCluster"/>
    <dgm:cxn modelId="{46F2F081-D0B2-40C1-956C-333B49CF03B7}" type="presParOf" srcId="{F962EB83-BF33-4BA2-902C-E301E6350EE5}" destId="{DEEEDB6D-037F-4DB8-BDA6-91849B73A27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66CF1-9722-4812-9F66-8894A85BB0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A6C11-9762-489E-9A21-A6ABAA9FC0D7}">
      <dgm:prSet/>
      <dgm:spPr/>
      <dgm:t>
        <a:bodyPr/>
        <a:lstStyle/>
        <a:p>
          <a:pPr rtl="0"/>
          <a:r>
            <a:rPr lang="ru-RU" dirty="0" smtClean="0"/>
            <a:t>Финансовый анализ проекта, построение финансовой модели в соответствии с банковскими требованиями;</a:t>
          </a:r>
          <a:endParaRPr lang="ru-RU" dirty="0"/>
        </a:p>
      </dgm:t>
    </dgm:pt>
    <dgm:pt modelId="{337BB9CC-88F0-481A-BC3A-F340CB5AE2F1}" type="parTrans" cxnId="{288F68BE-A2A0-4D33-BA72-2EFFD1B302DB}">
      <dgm:prSet/>
      <dgm:spPr/>
      <dgm:t>
        <a:bodyPr/>
        <a:lstStyle/>
        <a:p>
          <a:endParaRPr lang="ru-RU"/>
        </a:p>
      </dgm:t>
    </dgm:pt>
    <dgm:pt modelId="{E277309B-87AF-4A02-8EB4-DED214F93906}" type="sibTrans" cxnId="{288F68BE-A2A0-4D33-BA72-2EFFD1B302DB}">
      <dgm:prSet/>
      <dgm:spPr/>
      <dgm:t>
        <a:bodyPr/>
        <a:lstStyle/>
        <a:p>
          <a:endParaRPr lang="ru-RU"/>
        </a:p>
      </dgm:t>
    </dgm:pt>
    <dgm:pt modelId="{D44B966F-091F-45CE-8CF9-70CEA15E33B1}">
      <dgm:prSet/>
      <dgm:spPr/>
      <dgm:t>
        <a:bodyPr/>
        <a:lstStyle/>
        <a:p>
          <a:pPr rtl="0"/>
          <a:r>
            <a:rPr lang="ru-RU" dirty="0" smtClean="0"/>
            <a:t>Рыночный анализ проекта, определение потенциального спроса, каналов продвижения и продаж. Формирование маркетинговой стратегии;</a:t>
          </a:r>
          <a:endParaRPr lang="ru-RU" dirty="0"/>
        </a:p>
      </dgm:t>
    </dgm:pt>
    <dgm:pt modelId="{94F8A282-06ED-4920-B062-A7C9FC85FA6A}" type="parTrans" cxnId="{4E5B6A40-03FB-4FB7-874B-E4B77A06AE99}">
      <dgm:prSet/>
      <dgm:spPr/>
      <dgm:t>
        <a:bodyPr/>
        <a:lstStyle/>
        <a:p>
          <a:endParaRPr lang="ru-RU"/>
        </a:p>
      </dgm:t>
    </dgm:pt>
    <dgm:pt modelId="{74E15C68-CF48-4FB5-9C91-6F75202B48BF}" type="sibTrans" cxnId="{4E5B6A40-03FB-4FB7-874B-E4B77A06AE99}">
      <dgm:prSet/>
      <dgm:spPr/>
      <dgm:t>
        <a:bodyPr/>
        <a:lstStyle/>
        <a:p>
          <a:endParaRPr lang="ru-RU"/>
        </a:p>
      </dgm:t>
    </dgm:pt>
    <dgm:pt modelId="{41626EED-CC11-434C-81BE-9382144C6AA2}">
      <dgm:prSet/>
      <dgm:spPr/>
      <dgm:t>
        <a:bodyPr/>
        <a:lstStyle/>
        <a:p>
          <a:pPr rtl="0"/>
          <a:r>
            <a:rPr lang="ru-RU" dirty="0" smtClean="0"/>
            <a:t>Технологический анализ, определение оптимального состава оборудования структуры производства, помощь в закупке.</a:t>
          </a:r>
          <a:endParaRPr lang="ru-RU" dirty="0"/>
        </a:p>
      </dgm:t>
    </dgm:pt>
    <dgm:pt modelId="{1697EB68-8351-4A66-9B12-11B5DDA4E12F}" type="parTrans" cxnId="{02605971-4A47-4BC3-9D9F-6A5E6C7C8EDF}">
      <dgm:prSet/>
      <dgm:spPr/>
      <dgm:t>
        <a:bodyPr/>
        <a:lstStyle/>
        <a:p>
          <a:endParaRPr lang="ru-RU"/>
        </a:p>
      </dgm:t>
    </dgm:pt>
    <dgm:pt modelId="{5F725F99-9AA7-4234-B684-FF6578AE582E}" type="sibTrans" cxnId="{02605971-4A47-4BC3-9D9F-6A5E6C7C8EDF}">
      <dgm:prSet/>
      <dgm:spPr/>
      <dgm:t>
        <a:bodyPr/>
        <a:lstStyle/>
        <a:p>
          <a:endParaRPr lang="ru-RU"/>
        </a:p>
      </dgm:t>
    </dgm:pt>
    <dgm:pt modelId="{ABD57F83-C001-4471-BA0D-947E2596FB65}">
      <dgm:prSet/>
      <dgm:spPr/>
      <dgm:t>
        <a:bodyPr/>
        <a:lstStyle/>
        <a:p>
          <a:pPr rtl="0"/>
          <a:r>
            <a:rPr lang="ru-RU" dirty="0" smtClean="0"/>
            <a:t>Помощь в привлечение инвестора (лизинг, кредит). Разработка  оптимальной схемы финансирования проекта и бизнес-плана;</a:t>
          </a:r>
          <a:endParaRPr lang="ru-RU" dirty="0"/>
        </a:p>
      </dgm:t>
    </dgm:pt>
    <dgm:pt modelId="{C323A369-24F1-47EA-AFDB-ABA1A7F77B11}" type="parTrans" cxnId="{593A10BD-658E-4D69-A90C-B58345A6C378}">
      <dgm:prSet/>
      <dgm:spPr/>
      <dgm:t>
        <a:bodyPr/>
        <a:lstStyle/>
        <a:p>
          <a:endParaRPr lang="ru-RU"/>
        </a:p>
      </dgm:t>
    </dgm:pt>
    <dgm:pt modelId="{380F7FC9-F2AC-4AEC-81CF-176DD2354FCB}" type="sibTrans" cxnId="{593A10BD-658E-4D69-A90C-B58345A6C378}">
      <dgm:prSet/>
      <dgm:spPr/>
      <dgm:t>
        <a:bodyPr/>
        <a:lstStyle/>
        <a:p>
          <a:endParaRPr lang="ru-RU"/>
        </a:p>
      </dgm:t>
    </dgm:pt>
    <dgm:pt modelId="{CFF2BE7A-2198-4218-96AB-06417678994C}">
      <dgm:prSet/>
      <dgm:spPr/>
      <dgm:t>
        <a:bodyPr/>
        <a:lstStyle/>
        <a:p>
          <a:pPr rtl="0"/>
          <a:r>
            <a:rPr lang="ru-RU" dirty="0" smtClean="0"/>
            <a:t>Привлечение на проект мер </a:t>
          </a:r>
          <a:r>
            <a:rPr lang="ru-RU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государственной </a:t>
          </a:r>
          <a:r>
            <a:rPr lang="ru-RU" b="1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подержки</a:t>
          </a:r>
          <a:r>
            <a:rPr lang="ru-RU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</a:t>
          </a:r>
          <a:r>
            <a:rPr lang="ru-RU" dirty="0" smtClean="0"/>
            <a:t>сельского хозяйства. Сопровождение реализации проекта.</a:t>
          </a:r>
          <a:endParaRPr lang="ru-RU" dirty="0"/>
        </a:p>
      </dgm:t>
    </dgm:pt>
    <dgm:pt modelId="{7E155A6C-CF7A-4C04-8ED5-4D739F35552D}" type="parTrans" cxnId="{4E6CC939-9C18-45AE-90C4-2C9C3788D48C}">
      <dgm:prSet/>
      <dgm:spPr/>
      <dgm:t>
        <a:bodyPr/>
        <a:lstStyle/>
        <a:p>
          <a:endParaRPr lang="ru-RU"/>
        </a:p>
      </dgm:t>
    </dgm:pt>
    <dgm:pt modelId="{F96D4E82-048C-40F1-811F-4739CEC86B22}" type="sibTrans" cxnId="{4E6CC939-9C18-45AE-90C4-2C9C3788D48C}">
      <dgm:prSet/>
      <dgm:spPr/>
      <dgm:t>
        <a:bodyPr/>
        <a:lstStyle/>
        <a:p>
          <a:endParaRPr lang="ru-RU"/>
        </a:p>
      </dgm:t>
    </dgm:pt>
    <dgm:pt modelId="{9ECEE29D-63EB-4DA6-9230-D3393B3AE492}" type="pres">
      <dgm:prSet presAssocID="{4B666CF1-9722-4812-9F66-8894A85BB0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945B07-6A19-48E8-BA75-717B43DDDF34}" type="pres">
      <dgm:prSet presAssocID="{4B666CF1-9722-4812-9F66-8894A85BB033}" presName="Name1" presStyleCnt="0"/>
      <dgm:spPr/>
    </dgm:pt>
    <dgm:pt modelId="{A61B177F-F02D-439A-B486-97C3227A17AB}" type="pres">
      <dgm:prSet presAssocID="{4B666CF1-9722-4812-9F66-8894A85BB033}" presName="cycle" presStyleCnt="0"/>
      <dgm:spPr/>
    </dgm:pt>
    <dgm:pt modelId="{3BC5D25C-0923-4011-BF6B-6470F0DB58DC}" type="pres">
      <dgm:prSet presAssocID="{4B666CF1-9722-4812-9F66-8894A85BB033}" presName="srcNode" presStyleLbl="node1" presStyleIdx="0" presStyleCnt="5"/>
      <dgm:spPr/>
    </dgm:pt>
    <dgm:pt modelId="{D8D45E90-59DE-49E8-9C4D-1798A8BDD49B}" type="pres">
      <dgm:prSet presAssocID="{4B666CF1-9722-4812-9F66-8894A85BB033}" presName="conn" presStyleLbl="parChTrans1D2" presStyleIdx="0" presStyleCnt="1"/>
      <dgm:spPr/>
      <dgm:t>
        <a:bodyPr/>
        <a:lstStyle/>
        <a:p>
          <a:endParaRPr lang="ru-RU"/>
        </a:p>
      </dgm:t>
    </dgm:pt>
    <dgm:pt modelId="{69E5B470-6F7E-4C59-9937-DB42CE11EE6D}" type="pres">
      <dgm:prSet presAssocID="{4B666CF1-9722-4812-9F66-8894A85BB033}" presName="extraNode" presStyleLbl="node1" presStyleIdx="0" presStyleCnt="5"/>
      <dgm:spPr/>
    </dgm:pt>
    <dgm:pt modelId="{59131564-07D6-4AE2-A4DD-B94EBCA58525}" type="pres">
      <dgm:prSet presAssocID="{4B666CF1-9722-4812-9F66-8894A85BB033}" presName="dstNode" presStyleLbl="node1" presStyleIdx="0" presStyleCnt="5"/>
      <dgm:spPr/>
    </dgm:pt>
    <dgm:pt modelId="{92E1163C-CC51-46EC-8ED1-3F7F35D5495B}" type="pres">
      <dgm:prSet presAssocID="{B6CA6C11-9762-489E-9A21-A6ABAA9FC0D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9C815-C6EE-4C32-8B45-C5F699959015}" type="pres">
      <dgm:prSet presAssocID="{B6CA6C11-9762-489E-9A21-A6ABAA9FC0D7}" presName="accent_1" presStyleCnt="0"/>
      <dgm:spPr/>
    </dgm:pt>
    <dgm:pt modelId="{7DEF0963-3C09-4E5C-9472-3B4B4A18FCC7}" type="pres">
      <dgm:prSet presAssocID="{B6CA6C11-9762-489E-9A21-A6ABAA9FC0D7}" presName="accentRepeatNode" presStyleLbl="solidFgAcc1" presStyleIdx="0" presStyleCnt="5"/>
      <dgm:spPr/>
    </dgm:pt>
    <dgm:pt modelId="{60F4AE5F-D367-4ABC-B742-A8AD6C78CA77}" type="pres">
      <dgm:prSet presAssocID="{D44B966F-091F-45CE-8CF9-70CEA15E33B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D98A3-C9D5-4D49-8FD3-D62AE7A5912C}" type="pres">
      <dgm:prSet presAssocID="{D44B966F-091F-45CE-8CF9-70CEA15E33B1}" presName="accent_2" presStyleCnt="0"/>
      <dgm:spPr/>
    </dgm:pt>
    <dgm:pt modelId="{A591EE21-D24B-400A-8B4C-936F8CE68E98}" type="pres">
      <dgm:prSet presAssocID="{D44B966F-091F-45CE-8CF9-70CEA15E33B1}" presName="accentRepeatNode" presStyleLbl="solidFgAcc1" presStyleIdx="1" presStyleCnt="5"/>
      <dgm:spPr/>
    </dgm:pt>
    <dgm:pt modelId="{690C42D3-99AF-41DB-B7FD-462A242ECB16}" type="pres">
      <dgm:prSet presAssocID="{41626EED-CC11-434C-81BE-9382144C6AA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DFE8-DFF8-4EC2-85FE-354E8299B429}" type="pres">
      <dgm:prSet presAssocID="{41626EED-CC11-434C-81BE-9382144C6AA2}" presName="accent_3" presStyleCnt="0"/>
      <dgm:spPr/>
    </dgm:pt>
    <dgm:pt modelId="{8B04003C-1F52-4C4A-936D-2E8327EB4C43}" type="pres">
      <dgm:prSet presAssocID="{41626EED-CC11-434C-81BE-9382144C6AA2}" presName="accentRepeatNode" presStyleLbl="solidFgAcc1" presStyleIdx="2" presStyleCnt="5"/>
      <dgm:spPr/>
    </dgm:pt>
    <dgm:pt modelId="{3DA5D32D-7DF9-4757-8174-0562F932FCBC}" type="pres">
      <dgm:prSet presAssocID="{ABD57F83-C001-4471-BA0D-947E2596FB6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61D24-FCCF-4801-B047-870D6F56C30F}" type="pres">
      <dgm:prSet presAssocID="{ABD57F83-C001-4471-BA0D-947E2596FB65}" presName="accent_4" presStyleCnt="0"/>
      <dgm:spPr/>
    </dgm:pt>
    <dgm:pt modelId="{608C6A30-6E28-42CE-87D7-D12FC826F06B}" type="pres">
      <dgm:prSet presAssocID="{ABD57F83-C001-4471-BA0D-947E2596FB65}" presName="accentRepeatNode" presStyleLbl="solidFgAcc1" presStyleIdx="3" presStyleCnt="5"/>
      <dgm:spPr/>
    </dgm:pt>
    <dgm:pt modelId="{9AA6E048-2C38-4C17-B2C2-49681E39F56F}" type="pres">
      <dgm:prSet presAssocID="{CFF2BE7A-2198-4218-96AB-06417678994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17DCA-09BE-4063-9D07-F497D529B09D}" type="pres">
      <dgm:prSet presAssocID="{CFF2BE7A-2198-4218-96AB-06417678994C}" presName="accent_5" presStyleCnt="0"/>
      <dgm:spPr/>
    </dgm:pt>
    <dgm:pt modelId="{201F59CC-7B7B-4F7C-80D4-59CFA13E9185}" type="pres">
      <dgm:prSet presAssocID="{CFF2BE7A-2198-4218-96AB-06417678994C}" presName="accentRepeatNode" presStyleLbl="solidFgAcc1" presStyleIdx="4" presStyleCnt="5"/>
      <dgm:spPr/>
    </dgm:pt>
  </dgm:ptLst>
  <dgm:cxnLst>
    <dgm:cxn modelId="{4E6CC939-9C18-45AE-90C4-2C9C3788D48C}" srcId="{4B666CF1-9722-4812-9F66-8894A85BB033}" destId="{CFF2BE7A-2198-4218-96AB-06417678994C}" srcOrd="4" destOrd="0" parTransId="{7E155A6C-CF7A-4C04-8ED5-4D739F35552D}" sibTransId="{F96D4E82-048C-40F1-811F-4739CEC86B22}"/>
    <dgm:cxn modelId="{5752DA82-6336-4E3B-9860-A39CF3E99714}" type="presOf" srcId="{ABD57F83-C001-4471-BA0D-947E2596FB65}" destId="{3DA5D32D-7DF9-4757-8174-0562F932FCBC}" srcOrd="0" destOrd="0" presId="urn:microsoft.com/office/officeart/2008/layout/VerticalCurvedList"/>
    <dgm:cxn modelId="{8297D206-2EC2-427A-9937-71D054758696}" type="presOf" srcId="{B6CA6C11-9762-489E-9A21-A6ABAA9FC0D7}" destId="{92E1163C-CC51-46EC-8ED1-3F7F35D5495B}" srcOrd="0" destOrd="0" presId="urn:microsoft.com/office/officeart/2008/layout/VerticalCurvedList"/>
    <dgm:cxn modelId="{288F68BE-A2A0-4D33-BA72-2EFFD1B302DB}" srcId="{4B666CF1-9722-4812-9F66-8894A85BB033}" destId="{B6CA6C11-9762-489E-9A21-A6ABAA9FC0D7}" srcOrd="0" destOrd="0" parTransId="{337BB9CC-88F0-481A-BC3A-F340CB5AE2F1}" sibTransId="{E277309B-87AF-4A02-8EB4-DED214F93906}"/>
    <dgm:cxn modelId="{02605971-4A47-4BC3-9D9F-6A5E6C7C8EDF}" srcId="{4B666CF1-9722-4812-9F66-8894A85BB033}" destId="{41626EED-CC11-434C-81BE-9382144C6AA2}" srcOrd="2" destOrd="0" parTransId="{1697EB68-8351-4A66-9B12-11B5DDA4E12F}" sibTransId="{5F725F99-9AA7-4234-B684-FF6578AE582E}"/>
    <dgm:cxn modelId="{5D2E2712-8337-4B39-A7BE-63A72C461F04}" type="presOf" srcId="{D44B966F-091F-45CE-8CF9-70CEA15E33B1}" destId="{60F4AE5F-D367-4ABC-B742-A8AD6C78CA77}" srcOrd="0" destOrd="0" presId="urn:microsoft.com/office/officeart/2008/layout/VerticalCurvedList"/>
    <dgm:cxn modelId="{9F63622E-DEEC-4343-8999-B94A458A3B3B}" type="presOf" srcId="{41626EED-CC11-434C-81BE-9382144C6AA2}" destId="{690C42D3-99AF-41DB-B7FD-462A242ECB16}" srcOrd="0" destOrd="0" presId="urn:microsoft.com/office/officeart/2008/layout/VerticalCurvedList"/>
    <dgm:cxn modelId="{593A10BD-658E-4D69-A90C-B58345A6C378}" srcId="{4B666CF1-9722-4812-9F66-8894A85BB033}" destId="{ABD57F83-C001-4471-BA0D-947E2596FB65}" srcOrd="3" destOrd="0" parTransId="{C323A369-24F1-47EA-AFDB-ABA1A7F77B11}" sibTransId="{380F7FC9-F2AC-4AEC-81CF-176DD2354FCB}"/>
    <dgm:cxn modelId="{4E5B6A40-03FB-4FB7-874B-E4B77A06AE99}" srcId="{4B666CF1-9722-4812-9F66-8894A85BB033}" destId="{D44B966F-091F-45CE-8CF9-70CEA15E33B1}" srcOrd="1" destOrd="0" parTransId="{94F8A282-06ED-4920-B062-A7C9FC85FA6A}" sibTransId="{74E15C68-CF48-4FB5-9C91-6F75202B48BF}"/>
    <dgm:cxn modelId="{A579A88C-E1BF-47E3-94A9-EFD7DD9C22EA}" type="presOf" srcId="{CFF2BE7A-2198-4218-96AB-06417678994C}" destId="{9AA6E048-2C38-4C17-B2C2-49681E39F56F}" srcOrd="0" destOrd="0" presId="urn:microsoft.com/office/officeart/2008/layout/VerticalCurvedList"/>
    <dgm:cxn modelId="{3F1B5948-B7EF-4C65-99BB-0BE035F8F0EC}" type="presOf" srcId="{E277309B-87AF-4A02-8EB4-DED214F93906}" destId="{D8D45E90-59DE-49E8-9C4D-1798A8BDD49B}" srcOrd="0" destOrd="0" presId="urn:microsoft.com/office/officeart/2008/layout/VerticalCurvedList"/>
    <dgm:cxn modelId="{E1D220FC-DD8C-4B48-AE95-56B05F333B6E}" type="presOf" srcId="{4B666CF1-9722-4812-9F66-8894A85BB033}" destId="{9ECEE29D-63EB-4DA6-9230-D3393B3AE492}" srcOrd="0" destOrd="0" presId="urn:microsoft.com/office/officeart/2008/layout/VerticalCurvedList"/>
    <dgm:cxn modelId="{6C5DDCD3-9F6B-4205-A633-6B927429B219}" type="presParOf" srcId="{9ECEE29D-63EB-4DA6-9230-D3393B3AE492}" destId="{47945B07-6A19-48E8-BA75-717B43DDDF34}" srcOrd="0" destOrd="0" presId="urn:microsoft.com/office/officeart/2008/layout/VerticalCurvedList"/>
    <dgm:cxn modelId="{EA3EE87D-AF5D-4A2D-8A49-3F6A8D543DF2}" type="presParOf" srcId="{47945B07-6A19-48E8-BA75-717B43DDDF34}" destId="{A61B177F-F02D-439A-B486-97C3227A17AB}" srcOrd="0" destOrd="0" presId="urn:microsoft.com/office/officeart/2008/layout/VerticalCurvedList"/>
    <dgm:cxn modelId="{CC8C7414-B5FD-47A2-B4EF-D2F09CB7D5E7}" type="presParOf" srcId="{A61B177F-F02D-439A-B486-97C3227A17AB}" destId="{3BC5D25C-0923-4011-BF6B-6470F0DB58DC}" srcOrd="0" destOrd="0" presId="urn:microsoft.com/office/officeart/2008/layout/VerticalCurvedList"/>
    <dgm:cxn modelId="{25C49E03-7767-48D3-AA29-89168BDD8474}" type="presParOf" srcId="{A61B177F-F02D-439A-B486-97C3227A17AB}" destId="{D8D45E90-59DE-49E8-9C4D-1798A8BDD49B}" srcOrd="1" destOrd="0" presId="urn:microsoft.com/office/officeart/2008/layout/VerticalCurvedList"/>
    <dgm:cxn modelId="{626AA243-4939-482F-8183-E0C14BDF5A89}" type="presParOf" srcId="{A61B177F-F02D-439A-B486-97C3227A17AB}" destId="{69E5B470-6F7E-4C59-9937-DB42CE11EE6D}" srcOrd="2" destOrd="0" presId="urn:microsoft.com/office/officeart/2008/layout/VerticalCurvedList"/>
    <dgm:cxn modelId="{0C3CCE4D-D066-4A99-A54B-74A30D349010}" type="presParOf" srcId="{A61B177F-F02D-439A-B486-97C3227A17AB}" destId="{59131564-07D6-4AE2-A4DD-B94EBCA58525}" srcOrd="3" destOrd="0" presId="urn:microsoft.com/office/officeart/2008/layout/VerticalCurvedList"/>
    <dgm:cxn modelId="{42B56006-72FB-471E-A27D-95CD9033C1B0}" type="presParOf" srcId="{47945B07-6A19-48E8-BA75-717B43DDDF34}" destId="{92E1163C-CC51-46EC-8ED1-3F7F35D5495B}" srcOrd="1" destOrd="0" presId="urn:microsoft.com/office/officeart/2008/layout/VerticalCurvedList"/>
    <dgm:cxn modelId="{99EC1FF0-2BD9-4E49-B1F5-F23D92029F00}" type="presParOf" srcId="{47945B07-6A19-48E8-BA75-717B43DDDF34}" destId="{C7F9C815-C6EE-4C32-8B45-C5F699959015}" srcOrd="2" destOrd="0" presId="urn:microsoft.com/office/officeart/2008/layout/VerticalCurvedList"/>
    <dgm:cxn modelId="{E0A089C4-EBA3-4067-AD77-DE0EC61EEB1E}" type="presParOf" srcId="{C7F9C815-C6EE-4C32-8B45-C5F699959015}" destId="{7DEF0963-3C09-4E5C-9472-3B4B4A18FCC7}" srcOrd="0" destOrd="0" presId="urn:microsoft.com/office/officeart/2008/layout/VerticalCurvedList"/>
    <dgm:cxn modelId="{5E3CE108-26D1-49F7-91C1-FF8746C16478}" type="presParOf" srcId="{47945B07-6A19-48E8-BA75-717B43DDDF34}" destId="{60F4AE5F-D367-4ABC-B742-A8AD6C78CA77}" srcOrd="3" destOrd="0" presId="urn:microsoft.com/office/officeart/2008/layout/VerticalCurvedList"/>
    <dgm:cxn modelId="{0DC324AB-B695-4752-9662-183B313F6DDC}" type="presParOf" srcId="{47945B07-6A19-48E8-BA75-717B43DDDF34}" destId="{5E3D98A3-C9D5-4D49-8FD3-D62AE7A5912C}" srcOrd="4" destOrd="0" presId="urn:microsoft.com/office/officeart/2008/layout/VerticalCurvedList"/>
    <dgm:cxn modelId="{D7A62E19-1F90-4F35-8D5C-70C8B60610E1}" type="presParOf" srcId="{5E3D98A3-C9D5-4D49-8FD3-D62AE7A5912C}" destId="{A591EE21-D24B-400A-8B4C-936F8CE68E98}" srcOrd="0" destOrd="0" presId="urn:microsoft.com/office/officeart/2008/layout/VerticalCurvedList"/>
    <dgm:cxn modelId="{929C240E-5A0B-48CC-8C5A-AEE563B6CA20}" type="presParOf" srcId="{47945B07-6A19-48E8-BA75-717B43DDDF34}" destId="{690C42D3-99AF-41DB-B7FD-462A242ECB16}" srcOrd="5" destOrd="0" presId="urn:microsoft.com/office/officeart/2008/layout/VerticalCurvedList"/>
    <dgm:cxn modelId="{56A5C32C-B8A1-4F28-9F4F-D4E026674440}" type="presParOf" srcId="{47945B07-6A19-48E8-BA75-717B43DDDF34}" destId="{5C60DFE8-DFF8-4EC2-85FE-354E8299B429}" srcOrd="6" destOrd="0" presId="urn:microsoft.com/office/officeart/2008/layout/VerticalCurvedList"/>
    <dgm:cxn modelId="{148B877D-B63B-4BE4-A0DA-487D1C58D32B}" type="presParOf" srcId="{5C60DFE8-DFF8-4EC2-85FE-354E8299B429}" destId="{8B04003C-1F52-4C4A-936D-2E8327EB4C43}" srcOrd="0" destOrd="0" presId="urn:microsoft.com/office/officeart/2008/layout/VerticalCurvedList"/>
    <dgm:cxn modelId="{2CA3F501-7FA1-4F52-93F5-FBBF382333E2}" type="presParOf" srcId="{47945B07-6A19-48E8-BA75-717B43DDDF34}" destId="{3DA5D32D-7DF9-4757-8174-0562F932FCBC}" srcOrd="7" destOrd="0" presId="urn:microsoft.com/office/officeart/2008/layout/VerticalCurvedList"/>
    <dgm:cxn modelId="{5F932D87-F537-425E-A7B5-329210867495}" type="presParOf" srcId="{47945B07-6A19-48E8-BA75-717B43DDDF34}" destId="{B2F61D24-FCCF-4801-B047-870D6F56C30F}" srcOrd="8" destOrd="0" presId="urn:microsoft.com/office/officeart/2008/layout/VerticalCurvedList"/>
    <dgm:cxn modelId="{50F5FA2D-106B-4EA1-9658-17F35A479933}" type="presParOf" srcId="{B2F61D24-FCCF-4801-B047-870D6F56C30F}" destId="{608C6A30-6E28-42CE-87D7-D12FC826F06B}" srcOrd="0" destOrd="0" presId="urn:microsoft.com/office/officeart/2008/layout/VerticalCurvedList"/>
    <dgm:cxn modelId="{01794FCF-53DC-430E-B54A-26B904039962}" type="presParOf" srcId="{47945B07-6A19-48E8-BA75-717B43DDDF34}" destId="{9AA6E048-2C38-4C17-B2C2-49681E39F56F}" srcOrd="9" destOrd="0" presId="urn:microsoft.com/office/officeart/2008/layout/VerticalCurvedList"/>
    <dgm:cxn modelId="{088F67F9-2385-4301-BC4E-2E88CFA659F6}" type="presParOf" srcId="{47945B07-6A19-48E8-BA75-717B43DDDF34}" destId="{C2317DCA-09BE-4063-9D07-F497D529B09D}" srcOrd="10" destOrd="0" presId="urn:microsoft.com/office/officeart/2008/layout/VerticalCurvedList"/>
    <dgm:cxn modelId="{6A95BE88-138F-464C-8C5E-78568B381E52}" type="presParOf" srcId="{C2317DCA-09BE-4063-9D07-F497D529B09D}" destId="{201F59CC-7B7B-4F7C-80D4-59CFA13E91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0CD06-68BC-4EF0-A15B-DCC43AC91965}">
      <dsp:nvSpPr>
        <dsp:cNvPr id="0" name=""/>
        <dsp:cNvSpPr/>
      </dsp:nvSpPr>
      <dsp:spPr>
        <a:xfrm>
          <a:off x="7457" y="768154"/>
          <a:ext cx="2229104" cy="2027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Государство, используя различные механизмы  вкладывает очень значительные средства в поддержку сельского хозяйства.</a:t>
          </a:r>
          <a:endParaRPr lang="ru-RU" sz="1600" kern="1200" dirty="0"/>
        </a:p>
      </dsp:txBody>
      <dsp:txXfrm>
        <a:off x="66828" y="827525"/>
        <a:ext cx="2110362" cy="1908350"/>
      </dsp:txXfrm>
    </dsp:sp>
    <dsp:sp modelId="{7654DB16-49FC-4B23-9E9D-3738E4296D54}">
      <dsp:nvSpPr>
        <dsp:cNvPr id="0" name=""/>
        <dsp:cNvSpPr/>
      </dsp:nvSpPr>
      <dsp:spPr>
        <a:xfrm>
          <a:off x="2459473" y="1505292"/>
          <a:ext cx="472570" cy="552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459473" y="1615855"/>
        <a:ext cx="330799" cy="331691"/>
      </dsp:txXfrm>
    </dsp:sp>
    <dsp:sp modelId="{92C6394B-B0E0-4E82-A786-3D17809B663B}">
      <dsp:nvSpPr>
        <dsp:cNvPr id="0" name=""/>
        <dsp:cNvSpPr/>
      </dsp:nvSpPr>
      <dsp:spPr>
        <a:xfrm>
          <a:off x="3128204" y="768154"/>
          <a:ext cx="2229104" cy="2027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Достаточно ли этого для  обеспечения необходимых темпов роста сельского хозяйства?</a:t>
          </a:r>
          <a:endParaRPr lang="ru-RU" sz="16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3187575" y="827525"/>
        <a:ext cx="2110362" cy="1908350"/>
      </dsp:txXfrm>
    </dsp:sp>
    <dsp:sp modelId="{B3C508E3-7E4A-481C-B44C-12C46428695A}">
      <dsp:nvSpPr>
        <dsp:cNvPr id="0" name=""/>
        <dsp:cNvSpPr/>
      </dsp:nvSpPr>
      <dsp:spPr>
        <a:xfrm>
          <a:off x="5580219" y="1505292"/>
          <a:ext cx="472570" cy="5528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80219" y="1615855"/>
        <a:ext cx="330799" cy="331691"/>
      </dsp:txXfrm>
    </dsp:sp>
    <dsp:sp modelId="{02BEFC88-BE71-4BD4-8BD9-FEB88B4CE9B2}">
      <dsp:nvSpPr>
        <dsp:cNvPr id="0" name=""/>
        <dsp:cNvSpPr/>
      </dsp:nvSpPr>
      <dsp:spPr>
        <a:xfrm>
          <a:off x="6248951" y="768154"/>
          <a:ext cx="2229104" cy="2027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Опыт засухи 2009-2010 года, значительные объемы изъятых банками у неплательщиков сельскохозяйственных активов показывают, что нет.</a:t>
          </a:r>
          <a:endParaRPr lang="ru-RU" sz="1600" kern="1200"/>
        </a:p>
      </dsp:txBody>
      <dsp:txXfrm>
        <a:off x="6308322" y="827525"/>
        <a:ext cx="2110362" cy="190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8FBC-51AB-4784-9221-4284ADA74C67}">
      <dsp:nvSpPr>
        <dsp:cNvPr id="0" name=""/>
        <dsp:cNvSpPr/>
      </dsp:nvSpPr>
      <dsp:spPr>
        <a:xfrm>
          <a:off x="2369047" y="3043202"/>
          <a:ext cx="2149613" cy="18533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Разработка инвестиционных проектов</a:t>
          </a:r>
          <a:endParaRPr lang="ru-RU" sz="1500" kern="1200" dirty="0"/>
        </a:p>
      </dsp:txBody>
      <dsp:txXfrm>
        <a:off x="2702627" y="3330806"/>
        <a:ext cx="1482454" cy="1278133"/>
      </dsp:txXfrm>
    </dsp:sp>
    <dsp:sp modelId="{B2ECC3D5-0158-4E0A-BC24-3A8844FFBD3E}">
      <dsp:nvSpPr>
        <dsp:cNvPr id="0" name=""/>
        <dsp:cNvSpPr/>
      </dsp:nvSpPr>
      <dsp:spPr>
        <a:xfrm>
          <a:off x="2424891" y="3861414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0B630-43F3-47EB-8A5E-444EE18CC1F9}">
      <dsp:nvSpPr>
        <dsp:cNvPr id="0" name=""/>
        <dsp:cNvSpPr/>
      </dsp:nvSpPr>
      <dsp:spPr>
        <a:xfrm>
          <a:off x="531548" y="2047734"/>
          <a:ext cx="2149613" cy="185334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6116" t="-13171" r="-16017" b="-20829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2672A-6622-439C-B731-A5C07443ACFC}">
      <dsp:nvSpPr>
        <dsp:cNvPr id="0" name=""/>
        <dsp:cNvSpPr/>
      </dsp:nvSpPr>
      <dsp:spPr>
        <a:xfrm>
          <a:off x="1994968" y="3656249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A13FB-F1D5-4964-880D-EFEB963B4A4E}">
      <dsp:nvSpPr>
        <dsp:cNvPr id="0" name=""/>
        <dsp:cNvSpPr/>
      </dsp:nvSpPr>
      <dsp:spPr>
        <a:xfrm>
          <a:off x="4200426" y="2025700"/>
          <a:ext cx="2149613" cy="18533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Привлечение финансирования</a:t>
          </a:r>
          <a:endParaRPr lang="ru-RU" sz="1500" kern="1200"/>
        </a:p>
      </dsp:txBody>
      <dsp:txXfrm>
        <a:off x="4534006" y="2313304"/>
        <a:ext cx="1482454" cy="1278133"/>
      </dsp:txXfrm>
    </dsp:sp>
    <dsp:sp modelId="{C05C4828-B954-4948-A0C3-51AF6728F426}">
      <dsp:nvSpPr>
        <dsp:cNvPr id="0" name=""/>
        <dsp:cNvSpPr/>
      </dsp:nvSpPr>
      <dsp:spPr>
        <a:xfrm>
          <a:off x="5669966" y="3632256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0893-F1A8-41E1-92E7-C23974BD28C3}">
      <dsp:nvSpPr>
        <dsp:cNvPr id="0" name=""/>
        <dsp:cNvSpPr/>
      </dsp:nvSpPr>
      <dsp:spPr>
        <a:xfrm>
          <a:off x="6031805" y="3043202"/>
          <a:ext cx="2149613" cy="185334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9417" t="-12214" r="-16017" b="-19872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B98FD-C8D9-4AC0-A8ED-709B0E09E734}">
      <dsp:nvSpPr>
        <dsp:cNvPr id="0" name=""/>
        <dsp:cNvSpPr/>
      </dsp:nvSpPr>
      <dsp:spPr>
        <a:xfrm>
          <a:off x="6087649" y="3861414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3FD15-868C-411B-BB29-820DFCBD4A0E}">
      <dsp:nvSpPr>
        <dsp:cNvPr id="0" name=""/>
        <dsp:cNvSpPr/>
      </dsp:nvSpPr>
      <dsp:spPr>
        <a:xfrm>
          <a:off x="2369047" y="1012605"/>
          <a:ext cx="2149613" cy="18533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Подбор и поставка оборудования</a:t>
          </a:r>
          <a:endParaRPr lang="ru-RU" sz="1500" kern="1200"/>
        </a:p>
      </dsp:txBody>
      <dsp:txXfrm>
        <a:off x="2702627" y="1300209"/>
        <a:ext cx="1482454" cy="1278133"/>
      </dsp:txXfrm>
    </dsp:sp>
    <dsp:sp modelId="{A9A14DFF-44B5-4FDB-94E5-0888776FC0D0}">
      <dsp:nvSpPr>
        <dsp:cNvPr id="0" name=""/>
        <dsp:cNvSpPr/>
      </dsp:nvSpPr>
      <dsp:spPr>
        <a:xfrm>
          <a:off x="3826347" y="1052756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09861-203E-4FD9-B46E-0BC0C630AE37}">
      <dsp:nvSpPr>
        <dsp:cNvPr id="0" name=""/>
        <dsp:cNvSpPr/>
      </dsp:nvSpPr>
      <dsp:spPr>
        <a:xfrm>
          <a:off x="4200426" y="0"/>
          <a:ext cx="2149613" cy="185334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7766" t="-11257" r="-17668" b="-22743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EDB6D-037F-4DB8-BDA6-91849B73A271}">
      <dsp:nvSpPr>
        <dsp:cNvPr id="0" name=""/>
        <dsp:cNvSpPr/>
      </dsp:nvSpPr>
      <dsp:spPr>
        <a:xfrm>
          <a:off x="4263920" y="813805"/>
          <a:ext cx="251680" cy="2169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5E90-59DE-49E8-9C4D-1798A8BDD49B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1163C-CC51-46EC-8ED1-3F7F35D5495B}">
      <dsp:nvSpPr>
        <dsp:cNvPr id="0" name=""/>
        <dsp:cNvSpPr/>
      </dsp:nvSpPr>
      <dsp:spPr>
        <a:xfrm>
          <a:off x="528010" y="350926"/>
          <a:ext cx="6881113" cy="702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Финансовый анализ проекта, построение финансовой модели в </a:t>
          </a:r>
          <a:r>
            <a:rPr lang="ru-RU" sz="1400" kern="1200" dirty="0" smtClean="0"/>
            <a:t>соответствии </a:t>
          </a:r>
          <a:r>
            <a:rPr lang="ru-RU" sz="1400" kern="1200" dirty="0" smtClean="0"/>
            <a:t>с банковскими требованиями;</a:t>
          </a:r>
          <a:endParaRPr lang="ru-RU" sz="1400" kern="1200" dirty="0"/>
        </a:p>
      </dsp:txBody>
      <dsp:txXfrm>
        <a:off x="528010" y="350926"/>
        <a:ext cx="6881113" cy="702302"/>
      </dsp:txXfrm>
    </dsp:sp>
    <dsp:sp modelId="{7DEF0963-3C09-4E5C-9472-3B4B4A18FCC7}">
      <dsp:nvSpPr>
        <dsp:cNvPr id="0" name=""/>
        <dsp:cNvSpPr/>
      </dsp:nvSpPr>
      <dsp:spPr>
        <a:xfrm>
          <a:off x="89070" y="263138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4AE5F-D367-4ABC-B742-A8AD6C78CA77}">
      <dsp:nvSpPr>
        <dsp:cNvPr id="0" name=""/>
        <dsp:cNvSpPr/>
      </dsp:nvSpPr>
      <dsp:spPr>
        <a:xfrm>
          <a:off x="1031259" y="1404043"/>
          <a:ext cx="6377863" cy="702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Рыночный анализ проекта, определение потенциального спроса, каналов продвижения и продаж. Формирование маркетинговой стратегии;</a:t>
          </a:r>
          <a:endParaRPr lang="ru-RU" sz="1400" kern="1200" dirty="0"/>
        </a:p>
      </dsp:txBody>
      <dsp:txXfrm>
        <a:off x="1031259" y="1404043"/>
        <a:ext cx="6377863" cy="702302"/>
      </dsp:txXfrm>
    </dsp:sp>
    <dsp:sp modelId="{A591EE21-D24B-400A-8B4C-936F8CE68E98}">
      <dsp:nvSpPr>
        <dsp:cNvPr id="0" name=""/>
        <dsp:cNvSpPr/>
      </dsp:nvSpPr>
      <dsp:spPr>
        <a:xfrm>
          <a:off x="592320" y="1316255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C42D3-99AF-41DB-B7FD-462A242ECB16}">
      <dsp:nvSpPr>
        <dsp:cNvPr id="0" name=""/>
        <dsp:cNvSpPr/>
      </dsp:nvSpPr>
      <dsp:spPr>
        <a:xfrm>
          <a:off x="1185716" y="2457160"/>
          <a:ext cx="6223406" cy="702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Технологический анализ, определение оптимального состава оборудования структуры производства, помощь в закупке.</a:t>
          </a:r>
          <a:endParaRPr lang="ru-RU" sz="1400" kern="1200" dirty="0"/>
        </a:p>
      </dsp:txBody>
      <dsp:txXfrm>
        <a:off x="1185716" y="2457160"/>
        <a:ext cx="6223406" cy="702302"/>
      </dsp:txXfrm>
    </dsp:sp>
    <dsp:sp modelId="{8B04003C-1F52-4C4A-936D-2E8327EB4C43}">
      <dsp:nvSpPr>
        <dsp:cNvPr id="0" name=""/>
        <dsp:cNvSpPr/>
      </dsp:nvSpPr>
      <dsp:spPr>
        <a:xfrm>
          <a:off x="746777" y="2369372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5D32D-7DF9-4757-8174-0562F932FCBC}">
      <dsp:nvSpPr>
        <dsp:cNvPr id="0" name=""/>
        <dsp:cNvSpPr/>
      </dsp:nvSpPr>
      <dsp:spPr>
        <a:xfrm>
          <a:off x="1031259" y="3510277"/>
          <a:ext cx="6377863" cy="702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Помощь в привлечение инвестора (лизинг, кредит). Разработка  оптимальной схемы финансирования проекта и бизнес-плана;</a:t>
          </a:r>
          <a:endParaRPr lang="ru-RU" sz="1400" kern="1200" dirty="0"/>
        </a:p>
      </dsp:txBody>
      <dsp:txXfrm>
        <a:off x="1031259" y="3510277"/>
        <a:ext cx="6377863" cy="702302"/>
      </dsp:txXfrm>
    </dsp:sp>
    <dsp:sp modelId="{608C6A30-6E28-42CE-87D7-D12FC826F06B}">
      <dsp:nvSpPr>
        <dsp:cNvPr id="0" name=""/>
        <dsp:cNvSpPr/>
      </dsp:nvSpPr>
      <dsp:spPr>
        <a:xfrm>
          <a:off x="592320" y="3422489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6E048-2C38-4C17-B2C2-49681E39F56F}">
      <dsp:nvSpPr>
        <dsp:cNvPr id="0" name=""/>
        <dsp:cNvSpPr/>
      </dsp:nvSpPr>
      <dsp:spPr>
        <a:xfrm>
          <a:off x="528010" y="4563394"/>
          <a:ext cx="6881113" cy="702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4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Привлечение на проект мер </a:t>
          </a:r>
          <a:r>
            <a:rPr lang="ru-RU" sz="1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государственной </a:t>
          </a:r>
          <a:r>
            <a:rPr lang="ru-RU" sz="1400" b="1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подержки</a:t>
          </a:r>
          <a:r>
            <a:rPr lang="ru-RU" sz="1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</a:t>
          </a:r>
          <a:r>
            <a:rPr lang="ru-RU" sz="1400" kern="1200" dirty="0" smtClean="0"/>
            <a:t>сельского хозяйства. Сопровождение реализации проекта.</a:t>
          </a:r>
          <a:endParaRPr lang="ru-RU" sz="1400" kern="1200" dirty="0"/>
        </a:p>
      </dsp:txBody>
      <dsp:txXfrm>
        <a:off x="528010" y="4563394"/>
        <a:ext cx="6881113" cy="702302"/>
      </dsp:txXfrm>
    </dsp:sp>
    <dsp:sp modelId="{201F59CC-7B7B-4F7C-80D4-59CFA13E9185}">
      <dsp:nvSpPr>
        <dsp:cNvPr id="0" name=""/>
        <dsp:cNvSpPr/>
      </dsp:nvSpPr>
      <dsp:spPr>
        <a:xfrm>
          <a:off x="89070" y="4475606"/>
          <a:ext cx="877878" cy="877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3EFED-2E99-4F42-BBD1-50F48A5CE3ED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5A8F-B6AD-4E81-BA63-E1224E5C8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08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33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63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8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9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3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77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7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2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6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7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FE0D-66AB-4FD1-BC5D-68A4A51F5BEE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30DB-187C-48EA-940C-F5699BED4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tbichi.by/wp-content/uploads/2010/07/1397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gif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Виктор\Картинки\Клипарт\Сельское хозяйство\фвыаафывафывафывафы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70213" y="89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Агент Правительства Российской Федерации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6632"/>
            <a:ext cx="6139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ОАО «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Росагроснаб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Эмблема Росагроснаб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</a:blip>
          <a:stretch>
            <a:fillRect/>
          </a:stretch>
        </p:blipFill>
        <p:spPr>
          <a:xfrm>
            <a:off x="7410292" y="143670"/>
            <a:ext cx="1549548" cy="14560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2" name="TextBox 1"/>
          <p:cNvSpPr txBox="1"/>
          <p:nvPr/>
        </p:nvSpPr>
        <p:spPr>
          <a:xfrm>
            <a:off x="3131840" y="5085184"/>
            <a:ext cx="6012160" cy="120032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marL="363538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условий для эффективного использования государственных мер поддержки АПК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71" t="26498" r="12604" b="21324"/>
          <a:stretch/>
        </p:blipFill>
        <p:spPr bwMode="auto">
          <a:xfrm>
            <a:off x="797496" y="1192575"/>
            <a:ext cx="8193758" cy="520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>
            <a:endCxn id="36" idx="1"/>
          </p:cNvCxnSpPr>
          <p:nvPr/>
        </p:nvCxnSpPr>
        <p:spPr>
          <a:xfrm>
            <a:off x="0" y="6600011"/>
            <a:ext cx="43576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400050" cy="3651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 smtClean="0">
                <a:solidFill>
                  <a:schemeClr val="tx2">
                    <a:lumMod val="75000"/>
                  </a:schemeClr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Рисунок 35" descr="Эмблема Росагроснаб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LineDrawing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686" y="6386645"/>
            <a:ext cx="428628" cy="426731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>
            <a:stCxn id="36" idx="3"/>
          </p:cNvCxnSpPr>
          <p:nvPr/>
        </p:nvCxnSpPr>
        <p:spPr>
          <a:xfrm>
            <a:off x="4786314" y="6600011"/>
            <a:ext cx="43576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036496" y="1844824"/>
            <a:ext cx="10648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036496" y="4149079"/>
            <a:ext cx="107504" cy="223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27707" y="1294849"/>
            <a:ext cx="5496421" cy="1128995"/>
          </a:xfrm>
          <a:custGeom>
            <a:avLst/>
            <a:gdLst>
              <a:gd name="connsiteX0" fmla="*/ 0 w 5496421"/>
              <a:gd name="connsiteY0" fmla="*/ 152658 h 915927"/>
              <a:gd name="connsiteX1" fmla="*/ 152658 w 5496421"/>
              <a:gd name="connsiteY1" fmla="*/ 0 h 915927"/>
              <a:gd name="connsiteX2" fmla="*/ 5343763 w 5496421"/>
              <a:gd name="connsiteY2" fmla="*/ 0 h 915927"/>
              <a:gd name="connsiteX3" fmla="*/ 5496421 w 5496421"/>
              <a:gd name="connsiteY3" fmla="*/ 152658 h 915927"/>
              <a:gd name="connsiteX4" fmla="*/ 5496421 w 5496421"/>
              <a:gd name="connsiteY4" fmla="*/ 763269 h 915927"/>
              <a:gd name="connsiteX5" fmla="*/ 5343763 w 5496421"/>
              <a:gd name="connsiteY5" fmla="*/ 915927 h 915927"/>
              <a:gd name="connsiteX6" fmla="*/ 152658 w 5496421"/>
              <a:gd name="connsiteY6" fmla="*/ 915927 h 915927"/>
              <a:gd name="connsiteX7" fmla="*/ 0 w 5496421"/>
              <a:gd name="connsiteY7" fmla="*/ 763269 h 915927"/>
              <a:gd name="connsiteX8" fmla="*/ 0 w 5496421"/>
              <a:gd name="connsiteY8" fmla="*/ 152658 h 9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421" h="915927">
                <a:moveTo>
                  <a:pt x="0" y="152658"/>
                </a:moveTo>
                <a:cubicBezTo>
                  <a:pt x="0" y="68347"/>
                  <a:pt x="68347" y="0"/>
                  <a:pt x="152658" y="0"/>
                </a:cubicBezTo>
                <a:lnTo>
                  <a:pt x="5343763" y="0"/>
                </a:lnTo>
                <a:cubicBezTo>
                  <a:pt x="5428074" y="0"/>
                  <a:pt x="5496421" y="68347"/>
                  <a:pt x="5496421" y="152658"/>
                </a:cubicBezTo>
                <a:lnTo>
                  <a:pt x="5496421" y="763269"/>
                </a:lnTo>
                <a:cubicBezTo>
                  <a:pt x="5496421" y="847580"/>
                  <a:pt x="5428074" y="915927"/>
                  <a:pt x="5343763" y="915927"/>
                </a:cubicBezTo>
                <a:lnTo>
                  <a:pt x="152658" y="915927"/>
                </a:lnTo>
                <a:cubicBezTo>
                  <a:pt x="68347" y="915927"/>
                  <a:pt x="0" y="847580"/>
                  <a:pt x="0" y="763269"/>
                </a:cubicBezTo>
                <a:lnTo>
                  <a:pt x="0" y="1526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242" tIns="94242" rIns="94242" bIns="94242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Проект компании «</a:t>
            </a:r>
            <a:r>
              <a:rPr lang="ru-RU" sz="1600" b="1" kern="1200" dirty="0" err="1" smtClean="0"/>
              <a:t>Росагроснаб</a:t>
            </a:r>
            <a:r>
              <a:rPr lang="ru-RU" sz="1600" b="1" kern="1200" dirty="0" smtClean="0"/>
              <a:t>» предусматривает создание в городе </a:t>
            </a:r>
            <a:r>
              <a:rPr lang="ru-RU" sz="1600" b="1" kern="1200" dirty="0" err="1" smtClean="0"/>
              <a:t>Ставрово</a:t>
            </a:r>
            <a:r>
              <a:rPr lang="ru-RU" sz="1600" b="1" kern="1200" dirty="0" smtClean="0"/>
              <a:t> нового современного производства по переработке овощей, мяса и молока в формате регионального агропромышленного парка;</a:t>
            </a:r>
            <a:endParaRPr lang="ru-RU" sz="16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227707" y="2566005"/>
            <a:ext cx="5496421" cy="1128995"/>
          </a:xfrm>
          <a:custGeom>
            <a:avLst/>
            <a:gdLst>
              <a:gd name="connsiteX0" fmla="*/ 0 w 5496421"/>
              <a:gd name="connsiteY0" fmla="*/ 152658 h 915927"/>
              <a:gd name="connsiteX1" fmla="*/ 152658 w 5496421"/>
              <a:gd name="connsiteY1" fmla="*/ 0 h 915927"/>
              <a:gd name="connsiteX2" fmla="*/ 5343763 w 5496421"/>
              <a:gd name="connsiteY2" fmla="*/ 0 h 915927"/>
              <a:gd name="connsiteX3" fmla="*/ 5496421 w 5496421"/>
              <a:gd name="connsiteY3" fmla="*/ 152658 h 915927"/>
              <a:gd name="connsiteX4" fmla="*/ 5496421 w 5496421"/>
              <a:gd name="connsiteY4" fmla="*/ 763269 h 915927"/>
              <a:gd name="connsiteX5" fmla="*/ 5343763 w 5496421"/>
              <a:gd name="connsiteY5" fmla="*/ 915927 h 915927"/>
              <a:gd name="connsiteX6" fmla="*/ 152658 w 5496421"/>
              <a:gd name="connsiteY6" fmla="*/ 915927 h 915927"/>
              <a:gd name="connsiteX7" fmla="*/ 0 w 5496421"/>
              <a:gd name="connsiteY7" fmla="*/ 763269 h 915927"/>
              <a:gd name="connsiteX8" fmla="*/ 0 w 5496421"/>
              <a:gd name="connsiteY8" fmla="*/ 152658 h 9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421" h="915927">
                <a:moveTo>
                  <a:pt x="0" y="152658"/>
                </a:moveTo>
                <a:cubicBezTo>
                  <a:pt x="0" y="68347"/>
                  <a:pt x="68347" y="0"/>
                  <a:pt x="152658" y="0"/>
                </a:cubicBezTo>
                <a:lnTo>
                  <a:pt x="5343763" y="0"/>
                </a:lnTo>
                <a:cubicBezTo>
                  <a:pt x="5428074" y="0"/>
                  <a:pt x="5496421" y="68347"/>
                  <a:pt x="5496421" y="152658"/>
                </a:cubicBezTo>
                <a:lnTo>
                  <a:pt x="5496421" y="763269"/>
                </a:lnTo>
                <a:cubicBezTo>
                  <a:pt x="5496421" y="847580"/>
                  <a:pt x="5428074" y="915927"/>
                  <a:pt x="5343763" y="915927"/>
                </a:cubicBezTo>
                <a:lnTo>
                  <a:pt x="152658" y="915927"/>
                </a:lnTo>
                <a:cubicBezTo>
                  <a:pt x="68347" y="915927"/>
                  <a:pt x="0" y="847580"/>
                  <a:pt x="0" y="763269"/>
                </a:cubicBezTo>
                <a:lnTo>
                  <a:pt x="0" y="1526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242" tIns="94242" rIns="94242" bIns="94242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smtClean="0"/>
              <a:t>Якорным инвестором агропромышленного парка должен стать маслосырзавод, рассчитанный на переработку 50 тонн сырого молока в сутки;</a:t>
            </a:r>
            <a:endParaRPr lang="ru-RU" sz="1600" b="1" kern="1200"/>
          </a:p>
        </p:txBody>
      </p:sp>
      <p:sp>
        <p:nvSpPr>
          <p:cNvPr id="9" name="Полилиния 8"/>
          <p:cNvSpPr/>
          <p:nvPr/>
        </p:nvSpPr>
        <p:spPr>
          <a:xfrm>
            <a:off x="227707" y="3837161"/>
            <a:ext cx="5496421" cy="1128995"/>
          </a:xfrm>
          <a:custGeom>
            <a:avLst/>
            <a:gdLst>
              <a:gd name="connsiteX0" fmla="*/ 0 w 5496421"/>
              <a:gd name="connsiteY0" fmla="*/ 152658 h 915927"/>
              <a:gd name="connsiteX1" fmla="*/ 152658 w 5496421"/>
              <a:gd name="connsiteY1" fmla="*/ 0 h 915927"/>
              <a:gd name="connsiteX2" fmla="*/ 5343763 w 5496421"/>
              <a:gd name="connsiteY2" fmla="*/ 0 h 915927"/>
              <a:gd name="connsiteX3" fmla="*/ 5496421 w 5496421"/>
              <a:gd name="connsiteY3" fmla="*/ 152658 h 915927"/>
              <a:gd name="connsiteX4" fmla="*/ 5496421 w 5496421"/>
              <a:gd name="connsiteY4" fmla="*/ 763269 h 915927"/>
              <a:gd name="connsiteX5" fmla="*/ 5343763 w 5496421"/>
              <a:gd name="connsiteY5" fmla="*/ 915927 h 915927"/>
              <a:gd name="connsiteX6" fmla="*/ 152658 w 5496421"/>
              <a:gd name="connsiteY6" fmla="*/ 915927 h 915927"/>
              <a:gd name="connsiteX7" fmla="*/ 0 w 5496421"/>
              <a:gd name="connsiteY7" fmla="*/ 763269 h 915927"/>
              <a:gd name="connsiteX8" fmla="*/ 0 w 5496421"/>
              <a:gd name="connsiteY8" fmla="*/ 152658 h 9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421" h="915927">
                <a:moveTo>
                  <a:pt x="0" y="152658"/>
                </a:moveTo>
                <a:cubicBezTo>
                  <a:pt x="0" y="68347"/>
                  <a:pt x="68347" y="0"/>
                  <a:pt x="152658" y="0"/>
                </a:cubicBezTo>
                <a:lnTo>
                  <a:pt x="5343763" y="0"/>
                </a:lnTo>
                <a:cubicBezTo>
                  <a:pt x="5428074" y="0"/>
                  <a:pt x="5496421" y="68347"/>
                  <a:pt x="5496421" y="152658"/>
                </a:cubicBezTo>
                <a:lnTo>
                  <a:pt x="5496421" y="763269"/>
                </a:lnTo>
                <a:cubicBezTo>
                  <a:pt x="5496421" y="847580"/>
                  <a:pt x="5428074" y="915927"/>
                  <a:pt x="5343763" y="915927"/>
                </a:cubicBezTo>
                <a:lnTo>
                  <a:pt x="152658" y="915927"/>
                </a:lnTo>
                <a:cubicBezTo>
                  <a:pt x="68347" y="915927"/>
                  <a:pt x="0" y="847580"/>
                  <a:pt x="0" y="763269"/>
                </a:cubicBezTo>
                <a:lnTo>
                  <a:pt x="0" y="1526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242" tIns="94242" rIns="94242" bIns="94242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По инициативе губернатора Владимирской области Николая Владимировича Виноградова проект создания </a:t>
            </a:r>
            <a:r>
              <a:rPr lang="ru-RU" sz="1600" b="1" kern="1200" dirty="0" err="1" smtClean="0"/>
              <a:t>агропромпарка</a:t>
            </a:r>
            <a:r>
              <a:rPr lang="ru-RU" sz="1600" b="1" kern="1200" dirty="0" smtClean="0"/>
              <a:t> стал основой для комплексного инвестиционного плана развития </a:t>
            </a:r>
            <a:r>
              <a:rPr lang="ru-RU" sz="1600" b="1" u="sng" kern="1200" dirty="0" smtClean="0"/>
              <a:t>моногорода </a:t>
            </a:r>
            <a:r>
              <a:rPr lang="ru-RU" sz="1600" b="1" u="sng" kern="1200" dirty="0" err="1" smtClean="0"/>
              <a:t>Ставрово</a:t>
            </a:r>
            <a:r>
              <a:rPr lang="ru-RU" sz="1600" b="1" kern="1200" dirty="0" smtClean="0"/>
              <a:t>;</a:t>
            </a:r>
            <a:endParaRPr lang="ru-RU" sz="1600" b="1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227707" y="5108317"/>
            <a:ext cx="5496421" cy="1128995"/>
          </a:xfrm>
          <a:custGeom>
            <a:avLst/>
            <a:gdLst>
              <a:gd name="connsiteX0" fmla="*/ 0 w 5496421"/>
              <a:gd name="connsiteY0" fmla="*/ 152658 h 915927"/>
              <a:gd name="connsiteX1" fmla="*/ 152658 w 5496421"/>
              <a:gd name="connsiteY1" fmla="*/ 0 h 915927"/>
              <a:gd name="connsiteX2" fmla="*/ 5343763 w 5496421"/>
              <a:gd name="connsiteY2" fmla="*/ 0 h 915927"/>
              <a:gd name="connsiteX3" fmla="*/ 5496421 w 5496421"/>
              <a:gd name="connsiteY3" fmla="*/ 152658 h 915927"/>
              <a:gd name="connsiteX4" fmla="*/ 5496421 w 5496421"/>
              <a:gd name="connsiteY4" fmla="*/ 763269 h 915927"/>
              <a:gd name="connsiteX5" fmla="*/ 5343763 w 5496421"/>
              <a:gd name="connsiteY5" fmla="*/ 915927 h 915927"/>
              <a:gd name="connsiteX6" fmla="*/ 152658 w 5496421"/>
              <a:gd name="connsiteY6" fmla="*/ 915927 h 915927"/>
              <a:gd name="connsiteX7" fmla="*/ 0 w 5496421"/>
              <a:gd name="connsiteY7" fmla="*/ 763269 h 915927"/>
              <a:gd name="connsiteX8" fmla="*/ 0 w 5496421"/>
              <a:gd name="connsiteY8" fmla="*/ 152658 h 9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421" h="915927">
                <a:moveTo>
                  <a:pt x="0" y="152658"/>
                </a:moveTo>
                <a:cubicBezTo>
                  <a:pt x="0" y="68347"/>
                  <a:pt x="68347" y="0"/>
                  <a:pt x="152658" y="0"/>
                </a:cubicBezTo>
                <a:lnTo>
                  <a:pt x="5343763" y="0"/>
                </a:lnTo>
                <a:cubicBezTo>
                  <a:pt x="5428074" y="0"/>
                  <a:pt x="5496421" y="68347"/>
                  <a:pt x="5496421" y="152658"/>
                </a:cubicBezTo>
                <a:lnTo>
                  <a:pt x="5496421" y="763269"/>
                </a:lnTo>
                <a:cubicBezTo>
                  <a:pt x="5496421" y="847580"/>
                  <a:pt x="5428074" y="915927"/>
                  <a:pt x="5343763" y="915927"/>
                </a:cubicBezTo>
                <a:lnTo>
                  <a:pt x="152658" y="915927"/>
                </a:lnTo>
                <a:cubicBezTo>
                  <a:pt x="68347" y="915927"/>
                  <a:pt x="0" y="847580"/>
                  <a:pt x="0" y="763269"/>
                </a:cubicBezTo>
                <a:lnTo>
                  <a:pt x="0" y="1526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242" tIns="94242" rIns="94242" bIns="94242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Комплексный инвестиционный план развития </a:t>
            </a:r>
            <a:r>
              <a:rPr lang="ru-RU" sz="1600" b="1" kern="1200" dirty="0" err="1" smtClean="0"/>
              <a:t>Ставрово</a:t>
            </a:r>
            <a:r>
              <a:rPr lang="ru-RU" sz="1600" b="1" kern="1200" dirty="0" smtClean="0"/>
              <a:t> успешно прошел слушания в межведомственной рабочей группе по вопросам развития </a:t>
            </a:r>
            <a:r>
              <a:rPr lang="ru-RU" sz="1600" b="1" kern="1200" dirty="0" err="1" smtClean="0"/>
              <a:t>монопрофильных</a:t>
            </a:r>
            <a:r>
              <a:rPr lang="ru-RU" sz="1600" b="1" kern="1200" dirty="0" smtClean="0"/>
              <a:t> городов и находится в стадии окончательного утверждения.</a:t>
            </a:r>
            <a:endParaRPr lang="ru-RU" sz="1600" b="1" kern="1200" dirty="0"/>
          </a:p>
        </p:txBody>
      </p:sp>
      <p:sp>
        <p:nvSpPr>
          <p:cNvPr id="11" name="Прямоугольник 10"/>
          <p:cNvSpPr/>
          <p:nvPr/>
        </p:nvSpPr>
        <p:spPr>
          <a:xfrm rot="2264146">
            <a:off x="6451742" y="4252339"/>
            <a:ext cx="1944216" cy="1230695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36296" y="2348880"/>
            <a:ext cx="1621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Расположение</a:t>
            </a:r>
            <a:b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будущего</a:t>
            </a:r>
            <a:b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агропромпарка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>
            <a:endCxn id="11" idx="0"/>
          </p:cNvCxnSpPr>
          <p:nvPr/>
        </p:nvCxnSpPr>
        <p:spPr>
          <a:xfrm flipH="1">
            <a:off x="7800455" y="3179877"/>
            <a:ext cx="246607" cy="1201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7707" y="44624"/>
            <a:ext cx="87635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000" b="1" dirty="0" smtClean="0">
                <a:solidFill>
                  <a:schemeClr val="accent2"/>
                </a:solidFill>
              </a:rPr>
              <a:t>Предложенные механизмы используются ОАО «</a:t>
            </a:r>
            <a:r>
              <a:rPr lang="ru-RU" sz="2000" b="1" dirty="0" err="1" smtClean="0">
                <a:solidFill>
                  <a:schemeClr val="accent2"/>
                </a:solidFill>
              </a:rPr>
              <a:t>Росагроснаб</a:t>
            </a:r>
            <a:r>
              <a:rPr lang="ru-RU" sz="2000" b="1" dirty="0" smtClean="0">
                <a:solidFill>
                  <a:schemeClr val="accent2"/>
                </a:solidFill>
              </a:rPr>
              <a:t>» при реализации инвестиционного проекта по созданию агропромышленного парка в Г. </a:t>
            </a:r>
            <a:r>
              <a:rPr lang="ru-RU" sz="2000" b="1" dirty="0" err="1" smtClean="0">
                <a:solidFill>
                  <a:schemeClr val="accent2"/>
                </a:solidFill>
              </a:rPr>
              <a:t>Ставрово</a:t>
            </a:r>
            <a:r>
              <a:rPr lang="ru-RU" sz="2000" b="1" dirty="0" smtClean="0">
                <a:solidFill>
                  <a:schemeClr val="accent2"/>
                </a:solidFill>
              </a:rPr>
              <a:t>, с привлечением механизма поддержки моногородов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02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endCxn id="48" idx="1"/>
          </p:cNvCxnSpPr>
          <p:nvPr/>
        </p:nvCxnSpPr>
        <p:spPr>
          <a:xfrm>
            <a:off x="-98268" y="6616626"/>
            <a:ext cx="4382236" cy="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791238" y="6613588"/>
            <a:ext cx="3339851" cy="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9" idx="3"/>
          </p:cNvCxnSpPr>
          <p:nvPr/>
        </p:nvCxnSpPr>
        <p:spPr>
          <a:xfrm>
            <a:off x="8531139" y="6616626"/>
            <a:ext cx="6128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31089" y="6491883"/>
            <a:ext cx="400050" cy="24948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11</a:t>
            </a:fld>
            <a:endParaRPr lang="ru-RU" dirty="0"/>
          </a:p>
        </p:txBody>
      </p:sp>
      <p:pic>
        <p:nvPicPr>
          <p:cNvPr id="48" name="Рисунок 47" descr="Эмблема Росагроснаб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</a:blip>
          <a:stretch>
            <a:fillRect/>
          </a:stretch>
        </p:blipFill>
        <p:spPr>
          <a:xfrm>
            <a:off x="4283968" y="6381328"/>
            <a:ext cx="507270" cy="476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57" name="Скругленный прямоугольник 56"/>
          <p:cNvSpPr/>
          <p:nvPr/>
        </p:nvSpPr>
        <p:spPr>
          <a:xfrm>
            <a:off x="4681619" y="3933056"/>
            <a:ext cx="4498893" cy="230425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ОАО «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Росагроснаб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algn="ctr"/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127994 Г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Москва</a:t>
            </a:r>
          </a:p>
          <a:p>
            <a:pPr algn="ctr"/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ул.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Бол. Дмитровка д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32, стр. 1</a:t>
            </a:r>
          </a:p>
          <a:p>
            <a:pPr algn="ctr"/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.: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+7(495)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650-52-39</a:t>
            </a:r>
            <a:endParaRPr lang="en-US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акс: +7(495) 650-30-00</a:t>
            </a:r>
          </a:p>
          <a:p>
            <a:pPr algn="ctr"/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A4100"/>
                </a:solidFill>
              </a:rPr>
              <a:t>www.rosagrosnab.ru</a:t>
            </a:r>
            <a:endParaRPr lang="ru-RU" sz="2000" b="1" i="1" dirty="0">
              <a:solidFill>
                <a:srgbClr val="FA41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8" y="1571308"/>
            <a:ext cx="4611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A4100"/>
                </a:solidFill>
              </a:rPr>
              <a:t>Если Вам необходимы комментарии или у Вас возникли дополнительные вопросы мы будем рады ответить Вам:</a:t>
            </a:r>
            <a:endParaRPr lang="ru-RU" sz="2400" i="1" dirty="0">
              <a:solidFill>
                <a:srgbClr val="FA41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6298" y="4052299"/>
            <a:ext cx="428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Генеральный директор</a:t>
            </a:r>
          </a:p>
          <a:p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ОАО «</a:t>
            </a:r>
            <a:r>
              <a:rPr lang="ru-RU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Росагроснаб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Юрий Викторович Лимарев</a:t>
            </a:r>
          </a:p>
          <a:p>
            <a:r>
              <a:rPr lang="en-US" sz="24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limarev</a:t>
            </a:r>
            <a:r>
              <a:rPr lang="en-US" sz="24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r>
              <a:rPr lang="en-US" sz="24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@rosagrosnab.ru</a:t>
            </a: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\\Mokretsov\документы\Скан\IMG_02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66" t="24214" r="6864" b="-1"/>
          <a:stretch/>
        </p:blipFill>
        <p:spPr bwMode="auto">
          <a:xfrm>
            <a:off x="5300948" y="1197012"/>
            <a:ext cx="3230191" cy="237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7504" y="343883"/>
            <a:ext cx="763284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3200" b="1" dirty="0" smtClean="0">
                <a:solidFill>
                  <a:schemeClr val="accent2"/>
                </a:solidFill>
              </a:rPr>
              <a:t>Контактная информация: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981997"/>
            <a:ext cx="9144000" cy="0"/>
          </a:xfrm>
          <a:prstGeom prst="line">
            <a:avLst/>
          </a:prstGeom>
          <a:ln w="31750">
            <a:gradFill flip="none" rotWithShape="1">
              <a:gsLst>
                <a:gs pos="2000">
                  <a:schemeClr val="bg1">
                    <a:lumMod val="7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5008">
                  <a:schemeClr val="tx1">
                    <a:lumMod val="85000"/>
                    <a:lumOff val="15000"/>
                  </a:schemeClr>
                </a:gs>
                <a:gs pos="8600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3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657225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6750" y="6381328"/>
            <a:ext cx="400050" cy="3651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2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052736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188640"/>
            <a:ext cx="470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Постановка вопроса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463673081"/>
              </p:ext>
            </p:extLst>
          </p:nvPr>
        </p:nvGraphicFramePr>
        <p:xfrm>
          <a:off x="251520" y="620688"/>
          <a:ext cx="8485514" cy="35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а 22 из 84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57962"/>
            <a:ext cx="2302462" cy="21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 rot="10800000">
            <a:off x="1331641" y="3717032"/>
            <a:ext cx="6408712" cy="43204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4048" y="4134809"/>
            <a:ext cx="3312368" cy="2077403"/>
          </a:xfrm>
          <a:prstGeom prst="wedgeEllipseCallout">
            <a:avLst>
              <a:gd name="adj1" fmla="val -85514"/>
              <a:gd name="adj2" fmla="val -116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надо сделать для эффективного использования мер государственной поддержки?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387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а 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5000"/>
          </a:blip>
          <a:srcRect/>
          <a:stretch>
            <a:fillRect/>
          </a:stretch>
        </p:blipFill>
        <p:spPr bwMode="auto">
          <a:xfrm>
            <a:off x="-36512" y="0"/>
            <a:ext cx="9180512" cy="6525344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657225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6750" y="6490279"/>
            <a:ext cx="400050" cy="3651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3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052736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496" y="260648"/>
            <a:ext cx="9082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Почему мы считаем, что можем ответить на этот вопрос?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Кольцо 1"/>
          <p:cNvSpPr/>
          <p:nvPr/>
        </p:nvSpPr>
        <p:spPr>
          <a:xfrm>
            <a:off x="827584" y="1700808"/>
            <a:ext cx="7416824" cy="3960439"/>
          </a:xfrm>
          <a:prstGeom prst="donut">
            <a:avLst>
              <a:gd name="adj" fmla="val 118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9632" y="2132855"/>
            <a:ext cx="6552728" cy="3075585"/>
          </a:xfrm>
          <a:prstGeom prst="ellipse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143508" y="1416113"/>
            <a:ext cx="8856984" cy="4512408"/>
            <a:chOff x="107504" y="1379854"/>
            <a:chExt cx="8856984" cy="45124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7504" y="1379854"/>
              <a:ext cx="396044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1900" b="1" dirty="0" smtClean="0">
                  <a:latin typeface="Cambria" pitchFamily="18" charset="0"/>
                </a:rPr>
                <a:t>ОАО «</a:t>
              </a:r>
              <a:r>
                <a:rPr lang="ru-RU" sz="1900" b="1" dirty="0" err="1" smtClean="0">
                  <a:latin typeface="Cambria" pitchFamily="18" charset="0"/>
                </a:rPr>
                <a:t>Росагроснаб</a:t>
              </a:r>
              <a:r>
                <a:rPr lang="ru-RU" sz="1900" b="1" dirty="0" smtClean="0">
                  <a:latin typeface="Cambria" pitchFamily="18" charset="0"/>
                </a:rPr>
                <a:t>» работает в агропромышленном секторе более 50 лет </a:t>
              </a:r>
              <a:endParaRPr lang="ru-RU" sz="1900" b="1" dirty="0">
                <a:latin typeface="Cambria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004048" y="1379854"/>
              <a:ext cx="396044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ru-RU" sz="1900" b="1" dirty="0" smtClean="0">
                  <a:latin typeface="Cambria" pitchFamily="18" charset="0"/>
                </a:rPr>
                <a:t>Мы предоставляем  комплексные услуги в сельскохозяйственной отрасли 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07504" y="4452102"/>
              <a:ext cx="396044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ru-RU" sz="1900" b="1" dirty="0" smtClean="0">
                  <a:latin typeface="Cambria" pitchFamily="18" charset="0"/>
                </a:rPr>
                <a:t>В структуру компании входит более 70 предприятий, расположенных по всей территории </a:t>
              </a:r>
              <a:br>
                <a:rPr lang="ru-RU" sz="1900" b="1" dirty="0" smtClean="0">
                  <a:latin typeface="Cambria" pitchFamily="18" charset="0"/>
                </a:rPr>
              </a:br>
              <a:r>
                <a:rPr lang="ru-RU" sz="1900" b="1" dirty="0" smtClean="0">
                  <a:latin typeface="Cambria" pitchFamily="18" charset="0"/>
                </a:rPr>
                <a:t>Российской Федерации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004048" y="4452102"/>
              <a:ext cx="396044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ru-RU" sz="1900" b="1" dirty="0" smtClean="0">
                  <a:latin typeface="Cambria" pitchFamily="18" charset="0"/>
                </a:rPr>
                <a:t>ОАО «</a:t>
              </a:r>
              <a:r>
                <a:rPr lang="ru-RU" sz="1900" b="1" dirty="0" err="1" smtClean="0">
                  <a:latin typeface="Cambria" pitchFamily="18" charset="0"/>
                </a:rPr>
                <a:t>Росагроснаб</a:t>
              </a:r>
              <a:r>
                <a:rPr lang="ru-RU" sz="1900" b="1" dirty="0" smtClean="0">
                  <a:latin typeface="Cambria" pitchFamily="18" charset="0"/>
                </a:rPr>
                <a:t>» является Агентом Правительства РФ по возврату бюджетных средств </a:t>
              </a:r>
            </a:p>
          </p:txBody>
        </p:sp>
        <p:pic>
          <p:nvPicPr>
            <p:cNvPr id="29" name="Рисунок 28" descr="Эмблема Росагроснаб.gif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contrast="83000"/>
            </a:blip>
            <a:stretch>
              <a:fillRect/>
            </a:stretch>
          </p:blipFill>
          <p:spPr>
            <a:xfrm>
              <a:off x="3679697" y="2744669"/>
              <a:ext cx="1792403" cy="168428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782813" y="1284914"/>
            <a:ext cx="7677619" cy="3584246"/>
            <a:chOff x="683568" y="2276872"/>
            <a:chExt cx="7128792" cy="4032448"/>
          </a:xfrm>
        </p:grpSpPr>
        <p:grpSp>
          <p:nvGrpSpPr>
            <p:cNvPr id="6" name="Группа 11"/>
            <p:cNvGrpSpPr/>
            <p:nvPr/>
          </p:nvGrpSpPr>
          <p:grpSpPr>
            <a:xfrm>
              <a:off x="683568" y="2276872"/>
              <a:ext cx="7128792" cy="4032448"/>
              <a:chOff x="755576" y="2060848"/>
              <a:chExt cx="7858125" cy="3752850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23000" contrast="16000"/>
              </a:blip>
              <a:srcRect/>
              <a:stretch>
                <a:fillRect/>
              </a:stretch>
            </p:blipFill>
            <p:spPr bwMode="auto">
              <a:xfrm>
                <a:off x="755576" y="2060848"/>
                <a:ext cx="78581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5364088" y="2505294"/>
                <a:ext cx="2520280" cy="433940"/>
              </a:xfrm>
              <a:prstGeom prst="line">
                <a:avLst/>
              </a:prstGeom>
              <a:ln w="2349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6" name="Рисунок 15" descr="Эмблема Росагроснаб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3000" contrast="16000"/>
            </a:blip>
            <a:stretch>
              <a:fillRect/>
            </a:stretch>
          </p:blipFill>
          <p:spPr>
            <a:xfrm>
              <a:off x="1362083" y="3672734"/>
              <a:ext cx="288032" cy="286757"/>
            </a:xfrm>
            <a:prstGeom prst="rect">
              <a:avLst/>
            </a:prstGeom>
          </p:spPr>
        </p:pic>
      </p:grpSp>
      <p:cxnSp>
        <p:nvCxnSpPr>
          <p:cNvPr id="4" name="Прямая соединительная линия 3"/>
          <p:cNvCxnSpPr/>
          <p:nvPr/>
        </p:nvCxnSpPr>
        <p:spPr>
          <a:xfrm>
            <a:off x="0" y="657225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4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1052736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000" b="1" dirty="0">
                <a:solidFill>
                  <a:schemeClr val="accent2"/>
                </a:solidFill>
              </a:rPr>
              <a:t>Система «</a:t>
            </a:r>
            <a:r>
              <a:rPr lang="ru-RU" sz="2000" b="1" dirty="0" err="1">
                <a:solidFill>
                  <a:schemeClr val="accent2"/>
                </a:solidFill>
              </a:rPr>
              <a:t>Росагроснаб</a:t>
            </a:r>
            <a:r>
              <a:rPr lang="ru-RU" sz="2000" b="1" dirty="0">
                <a:solidFill>
                  <a:schemeClr val="accent2"/>
                </a:solidFill>
              </a:rPr>
              <a:t>» это более 70 региональных предприятий, которые образуют единую систему снабжения АПК </a:t>
            </a:r>
            <a:r>
              <a:rPr lang="ru-RU" sz="2000" b="1" dirty="0" smtClean="0">
                <a:solidFill>
                  <a:schemeClr val="accent2"/>
                </a:solidFill>
              </a:rPr>
              <a:t>страны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5" name="Picture 10" descr="blank_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6353944"/>
            <a:ext cx="504056" cy="504056"/>
          </a:xfrm>
          <a:prstGeom prst="rect">
            <a:avLst/>
          </a:prstGeom>
          <a:solidFill>
            <a:schemeClr val="accent6">
              <a:alpha val="12000"/>
            </a:schemeClr>
          </a:solidFill>
        </p:spPr>
      </p:pic>
      <p:sp>
        <p:nvSpPr>
          <p:cNvPr id="26" name="TextBox 25"/>
          <p:cNvSpPr txBox="1"/>
          <p:nvPr/>
        </p:nvSpPr>
        <p:spPr>
          <a:xfrm>
            <a:off x="1077031" y="1124744"/>
            <a:ext cx="6663321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У нас более 70 предприятий  по всей России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8114" y="4816266"/>
            <a:ext cx="823633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Мы дилеры более 40 заводов сельхозмашиностроения</a:t>
            </a:r>
          </a:p>
        </p:txBody>
      </p:sp>
      <p:pic>
        <p:nvPicPr>
          <p:cNvPr id="55" name="Picture 18" descr="Контак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502608"/>
            <a:ext cx="535380" cy="446672"/>
          </a:xfrm>
          <a:prstGeom prst="rect">
            <a:avLst/>
          </a:prstGeom>
          <a:noFill/>
        </p:spPr>
      </p:pic>
      <p:pic>
        <p:nvPicPr>
          <p:cNvPr id="56" name="Picture 2" descr="Контак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446993"/>
            <a:ext cx="602302" cy="574295"/>
          </a:xfrm>
          <a:prstGeom prst="rect">
            <a:avLst/>
          </a:prstGeom>
          <a:noFill/>
        </p:spPr>
      </p:pic>
      <p:pic>
        <p:nvPicPr>
          <p:cNvPr id="57" name="Picture 8" descr="Контак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915823"/>
            <a:ext cx="675309" cy="393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8" name="Picture 10" descr="Контак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2971" y="6060969"/>
            <a:ext cx="736146" cy="392367"/>
          </a:xfrm>
          <a:prstGeom prst="rect">
            <a:avLst/>
          </a:prstGeom>
          <a:noFill/>
        </p:spPr>
      </p:pic>
      <p:pic>
        <p:nvPicPr>
          <p:cNvPr id="59" name="Picture 12" descr="Контак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942" y="5654821"/>
            <a:ext cx="552650" cy="510483"/>
          </a:xfrm>
          <a:prstGeom prst="rect">
            <a:avLst/>
          </a:prstGeom>
          <a:noFill/>
        </p:spPr>
      </p:pic>
      <p:pic>
        <p:nvPicPr>
          <p:cNvPr id="60" name="Picture 14" descr="Контак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5922804"/>
            <a:ext cx="684808" cy="530532"/>
          </a:xfrm>
          <a:prstGeom prst="rect">
            <a:avLst/>
          </a:prstGeom>
          <a:noFill/>
        </p:spPr>
      </p:pic>
      <p:pic>
        <p:nvPicPr>
          <p:cNvPr id="61" name="Picture 20" descr="Контак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942853"/>
            <a:ext cx="869992" cy="510483"/>
          </a:xfrm>
          <a:prstGeom prst="rect">
            <a:avLst/>
          </a:prstGeom>
          <a:noFill/>
        </p:spPr>
      </p:pic>
      <p:pic>
        <p:nvPicPr>
          <p:cNvPr id="62" name="Picture 22" descr="Контакт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7691" y="5390940"/>
            <a:ext cx="873672" cy="558340"/>
          </a:xfrm>
          <a:prstGeom prst="rect">
            <a:avLst/>
          </a:prstGeom>
          <a:noFill/>
        </p:spPr>
      </p:pic>
      <p:pic>
        <p:nvPicPr>
          <p:cNvPr id="63" name="Picture 26" descr="Контак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5489305"/>
            <a:ext cx="930032" cy="387967"/>
          </a:xfrm>
          <a:prstGeom prst="rect">
            <a:avLst/>
          </a:prstGeom>
          <a:noFill/>
        </p:spPr>
      </p:pic>
      <p:pic>
        <p:nvPicPr>
          <p:cNvPr id="64" name="Picture 28" descr="Контак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224" y="5448773"/>
            <a:ext cx="936915" cy="412096"/>
          </a:xfrm>
          <a:prstGeom prst="rect">
            <a:avLst/>
          </a:prstGeom>
          <a:noFill/>
        </p:spPr>
      </p:pic>
      <p:pic>
        <p:nvPicPr>
          <p:cNvPr id="43" name="Рисунок 42" descr="Эмблема Росагроснаб.gif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2451292"/>
            <a:ext cx="504056" cy="473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657225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5</a:t>
            </a:fld>
            <a:endParaRPr lang="ru-RU" dirty="0"/>
          </a:p>
        </p:txBody>
      </p:sp>
      <p:pic>
        <p:nvPicPr>
          <p:cNvPr id="12" name="Picture 10" descr="blank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6353944"/>
            <a:ext cx="504056" cy="504056"/>
          </a:xfrm>
          <a:prstGeom prst="rect">
            <a:avLst/>
          </a:prstGeom>
          <a:solidFill>
            <a:schemeClr val="accent6">
              <a:alpha val="12000"/>
            </a:schemeClr>
          </a:solidFill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1520" y="1052736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1520" y="4462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000" b="1" dirty="0" smtClean="0">
                <a:solidFill>
                  <a:schemeClr val="accent2"/>
                </a:solidFill>
              </a:rPr>
              <a:t>ОАО «</a:t>
            </a:r>
            <a:r>
              <a:rPr lang="ru-RU" sz="2000" b="1" dirty="0" err="1" smtClean="0">
                <a:solidFill>
                  <a:schemeClr val="accent2"/>
                </a:solidFill>
              </a:rPr>
              <a:t>Росагроснаб</a:t>
            </a:r>
            <a:r>
              <a:rPr lang="ru-RU" sz="2000" b="1" dirty="0" smtClean="0">
                <a:solidFill>
                  <a:schemeClr val="accent2"/>
                </a:solidFill>
              </a:rPr>
              <a:t>» является Агентом Правительства РФ по возврату бюджетных средств за поставленную технику в лизинг и реструктуризации задолженности сельхозпредприятий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032" y="1211500"/>
            <a:ext cx="864096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С начала осуществления государственной поддержки организаций АПК на основе договоров лизинга погашено </a:t>
            </a:r>
            <a:r>
              <a:rPr lang="ru-RU" sz="1600" b="1" dirty="0" smtClean="0">
                <a:solidFill>
                  <a:schemeClr val="accent2"/>
                </a:solidFill>
                <a:latin typeface="Cambria" pitchFamily="18" charset="0"/>
              </a:rPr>
              <a:t>80%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задолженности по средствам лизингового фонда.</a:t>
            </a:r>
            <a:endParaRPr lang="ru-RU" sz="16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1026" name="Picture 2" descr="\\Mokretsov\документы\Выступления\2011_010211_совещание МСХ\Распоряжение правительства_агентские функции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558" y="1988840"/>
            <a:ext cx="2986914" cy="410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44824"/>
            <a:ext cx="518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Cambria" pitchFamily="18" charset="0"/>
              </a:rPr>
              <a:t>Правительство Российской Федерации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Cambria" pitchFamily="18" charset="0"/>
              </a:rPr>
              <a:t>РАСПОРЯЖЕНИЕ  От </a:t>
            </a:r>
            <a:r>
              <a:rPr lang="ru-RU" b="1" dirty="0">
                <a:solidFill>
                  <a:schemeClr val="accent2"/>
                </a:solidFill>
                <a:latin typeface="Cambria" pitchFamily="18" charset="0"/>
              </a:rPr>
              <a:t>20 января 2011 г. № 43-р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540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«… поручить представлять интересы Российской Федерации…</a:t>
            </a:r>
          </a:p>
          <a:p>
            <a:pPr indent="457200"/>
            <a:r>
              <a:rPr lang="ru-RU" sz="1600" dirty="0" smtClean="0">
                <a:latin typeface="Cambria" pitchFamily="18" charset="0"/>
              </a:rPr>
              <a:t>Открытому акционерному обществу «</a:t>
            </a:r>
            <a:r>
              <a:rPr lang="ru-RU" sz="1600" dirty="0" err="1" smtClean="0">
                <a:latin typeface="Cambria" pitchFamily="18" charset="0"/>
              </a:rPr>
              <a:t>Росагроснаб</a:t>
            </a:r>
            <a:r>
              <a:rPr lang="ru-RU" sz="1600" dirty="0" smtClean="0">
                <a:latin typeface="Cambria" pitchFamily="18" charset="0"/>
              </a:rPr>
              <a:t>»  - по вопросам обеспечения возврата задолженности по средствам федерального бюджета,  представленным на обеспечение агропромышленного комплекса машиностроительной продукцией а также проведения реструктуризации долгов сельскохозяйственных товаропроизводителей в соответствии с Федеральным законом «О финансовом оздоровлении сельскохозяйственных товаропроизводителей».</a:t>
            </a:r>
          </a:p>
          <a:p>
            <a:pPr indent="457200" algn="r">
              <a:spcBef>
                <a:spcPts val="1200"/>
              </a:spcBef>
            </a:pPr>
            <a:r>
              <a:rPr lang="ru-RU" sz="1600" dirty="0" smtClean="0">
                <a:latin typeface="Cambria" pitchFamily="18" charset="0"/>
              </a:rPr>
              <a:t>Председатель Правительства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Российской Федерации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err="1" smtClean="0">
                <a:latin typeface="Cambria" pitchFamily="18" charset="0"/>
              </a:rPr>
              <a:t>В.Путин</a:t>
            </a:r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907704" y="11663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sz="2000" b="1" dirty="0" smtClean="0">
                <a:solidFill>
                  <a:schemeClr val="accent2"/>
                </a:solidFill>
              </a:rPr>
              <a:t>Эффективное использование мер государственной поддержки = </a:t>
            </a:r>
            <a:r>
              <a:rPr lang="ru-RU" sz="2000" b="1" dirty="0" smtClean="0">
                <a:solidFill>
                  <a:schemeClr val="accent2"/>
                </a:solidFill>
                <a:cs typeface="Calibri" pitchFamily="34" charset="0"/>
              </a:rPr>
              <a:t>грамотная</a:t>
            </a:r>
            <a:r>
              <a:rPr lang="ru-RU" sz="2000" b="1" dirty="0" smtClean="0">
                <a:solidFill>
                  <a:schemeClr val="accent2"/>
                </a:solidFill>
              </a:rPr>
              <a:t> проработка аграрного инвестиционного проекта ДО начала его реализации  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90879654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единительная линия 7"/>
          <p:cNvCxnSpPr>
            <a:endCxn id="12" idx="1"/>
          </p:cNvCxnSpPr>
          <p:nvPr/>
        </p:nvCxnSpPr>
        <p:spPr>
          <a:xfrm>
            <a:off x="0" y="6619664"/>
            <a:ext cx="428396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2" idx="3"/>
            <a:endCxn id="11" idx="1"/>
          </p:cNvCxnSpPr>
          <p:nvPr/>
        </p:nvCxnSpPr>
        <p:spPr>
          <a:xfrm flipV="1">
            <a:off x="4791238" y="6616626"/>
            <a:ext cx="3339851" cy="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1" idx="3"/>
          </p:cNvCxnSpPr>
          <p:nvPr/>
        </p:nvCxnSpPr>
        <p:spPr>
          <a:xfrm>
            <a:off x="8531139" y="6616626"/>
            <a:ext cx="6128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31089" y="6491883"/>
            <a:ext cx="400050" cy="24948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6</a:t>
            </a:fld>
            <a:endParaRPr lang="ru-RU" dirty="0"/>
          </a:p>
        </p:txBody>
      </p:sp>
      <p:pic>
        <p:nvPicPr>
          <p:cNvPr id="12" name="Рисунок 11" descr="Эмблема Росагроснаб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</a:blip>
          <a:stretch>
            <a:fillRect/>
          </a:stretch>
        </p:blipFill>
        <p:spPr>
          <a:xfrm>
            <a:off x="4283968" y="6381328"/>
            <a:ext cx="507270" cy="476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3076" name="Picture 4" descr="http://blogs.msdn.com/blogfiles/willy-peter_schaub/WindowsLiveWriter/VSTSRangerProjectssummaryofprojectscover_9094/CLIPART_OF_25029_SMJPG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40" y="117788"/>
            <a:ext cx="1813972" cy="18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979712" y="1196752"/>
            <a:ext cx="6912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7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07504" y="188640"/>
            <a:ext cx="734481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ru-RU" sz="2400" b="1" dirty="0" smtClean="0">
                <a:solidFill>
                  <a:schemeClr val="accent2"/>
                </a:solidFill>
              </a:rPr>
              <a:t>Разработка инвестиционных проектов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9561035"/>
              </p:ext>
            </p:extLst>
          </p:nvPr>
        </p:nvGraphicFramePr>
        <p:xfrm>
          <a:off x="1403648" y="836712"/>
          <a:ext cx="74888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>
            <a:endCxn id="13" idx="1"/>
          </p:cNvCxnSpPr>
          <p:nvPr/>
        </p:nvCxnSpPr>
        <p:spPr>
          <a:xfrm>
            <a:off x="0" y="6619664"/>
            <a:ext cx="428396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3" idx="3"/>
            <a:endCxn id="12" idx="1"/>
          </p:cNvCxnSpPr>
          <p:nvPr/>
        </p:nvCxnSpPr>
        <p:spPr>
          <a:xfrm flipV="1">
            <a:off x="4791238" y="6616626"/>
            <a:ext cx="3339851" cy="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2" idx="3"/>
          </p:cNvCxnSpPr>
          <p:nvPr/>
        </p:nvCxnSpPr>
        <p:spPr>
          <a:xfrm>
            <a:off x="8531139" y="6616626"/>
            <a:ext cx="6128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31089" y="6491883"/>
            <a:ext cx="400050" cy="24948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7</a:t>
            </a:fld>
            <a:endParaRPr lang="ru-RU" dirty="0"/>
          </a:p>
        </p:txBody>
      </p:sp>
      <p:pic>
        <p:nvPicPr>
          <p:cNvPr id="13" name="Рисунок 12" descr="Эмблема Росагроснаб.gif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</a:blip>
          <a:stretch>
            <a:fillRect/>
          </a:stretch>
        </p:blipFill>
        <p:spPr>
          <a:xfrm>
            <a:off x="4283968" y="6381328"/>
            <a:ext cx="507270" cy="476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15" name="Рисунок 14" descr="Эмблема Росагроснаб.gi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2876485"/>
            <a:ext cx="1584176" cy="148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115616" y="1916832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75656" y="2780928"/>
            <a:ext cx="39604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75656" y="4077072"/>
            <a:ext cx="39604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115616" y="4725144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1750">
            <a:gradFill flip="none" rotWithShape="1">
              <a:gsLst>
                <a:gs pos="2000">
                  <a:schemeClr val="bg1">
                    <a:lumMod val="7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5008">
                  <a:schemeClr val="tx1">
                    <a:lumMod val="85000"/>
                    <a:lumOff val="15000"/>
                  </a:schemeClr>
                </a:gs>
                <a:gs pos="8600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28056" y="3620794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86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1520" y="343883"/>
            <a:ext cx="7200800" cy="3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ru-RU" sz="2400" b="1" dirty="0">
                <a:solidFill>
                  <a:schemeClr val="accent2"/>
                </a:solidFill>
              </a:rPr>
              <a:t>Привлечение финансирования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1124744"/>
            <a:ext cx="7863984" cy="5033594"/>
            <a:chOff x="604003" y="1124744"/>
            <a:chExt cx="7863984" cy="5033594"/>
          </a:xfrm>
        </p:grpSpPr>
        <p:sp>
          <p:nvSpPr>
            <p:cNvPr id="5" name="Полилиния 4"/>
            <p:cNvSpPr/>
            <p:nvPr/>
          </p:nvSpPr>
          <p:spPr>
            <a:xfrm>
              <a:off x="2492932" y="4253123"/>
              <a:ext cx="2209779" cy="1905215"/>
            </a:xfrm>
            <a:custGeom>
              <a:avLst/>
              <a:gdLst>
                <a:gd name="connsiteX0" fmla="*/ 0 w 2209779"/>
                <a:gd name="connsiteY0" fmla="*/ 952608 h 1905215"/>
                <a:gd name="connsiteX1" fmla="*/ 476304 w 2209779"/>
                <a:gd name="connsiteY1" fmla="*/ 0 h 1905215"/>
                <a:gd name="connsiteX2" fmla="*/ 1733475 w 2209779"/>
                <a:gd name="connsiteY2" fmla="*/ 0 h 1905215"/>
                <a:gd name="connsiteX3" fmla="*/ 2209779 w 2209779"/>
                <a:gd name="connsiteY3" fmla="*/ 952608 h 1905215"/>
                <a:gd name="connsiteX4" fmla="*/ 1733475 w 2209779"/>
                <a:gd name="connsiteY4" fmla="*/ 1905215 h 1905215"/>
                <a:gd name="connsiteX5" fmla="*/ 476304 w 2209779"/>
                <a:gd name="connsiteY5" fmla="*/ 1905215 h 1905215"/>
                <a:gd name="connsiteX6" fmla="*/ 0 w 2209779"/>
                <a:gd name="connsiteY6" fmla="*/ 952608 h 190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779" h="1905215">
                  <a:moveTo>
                    <a:pt x="0" y="952608"/>
                  </a:moveTo>
                  <a:lnTo>
                    <a:pt x="476304" y="0"/>
                  </a:lnTo>
                  <a:lnTo>
                    <a:pt x="1733475" y="0"/>
                  </a:lnTo>
                  <a:lnTo>
                    <a:pt x="2209779" y="952608"/>
                  </a:lnTo>
                  <a:lnTo>
                    <a:pt x="1733475" y="1905215"/>
                  </a:lnTo>
                  <a:lnTo>
                    <a:pt x="476304" y="1905215"/>
                  </a:lnTo>
                  <a:lnTo>
                    <a:pt x="0" y="952608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16" tIns="308354" rIns="342916" bIns="3083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Коммерческое </a:t>
              </a:r>
              <a:r>
                <a:rPr lang="ru-RU" sz="1600" b="1" dirty="0" smtClean="0"/>
                <a:t>финансирование</a:t>
              </a:r>
              <a:endParaRPr lang="ru-RU" sz="1600" b="1" dirty="0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2550339" y="5094237"/>
              <a:ext cx="258725" cy="222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Шестиугольник 6"/>
            <p:cNvSpPr/>
            <p:nvPr/>
          </p:nvSpPr>
          <p:spPr>
            <a:xfrm>
              <a:off x="604003" y="3229793"/>
              <a:ext cx="2209779" cy="190521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Шестиугольник 14"/>
            <p:cNvSpPr/>
            <p:nvPr/>
          </p:nvSpPr>
          <p:spPr>
            <a:xfrm>
              <a:off x="2108383" y="4883329"/>
              <a:ext cx="258725" cy="222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375570" y="3207142"/>
              <a:ext cx="2209779" cy="1905215"/>
            </a:xfrm>
            <a:custGeom>
              <a:avLst/>
              <a:gdLst>
                <a:gd name="connsiteX0" fmla="*/ 0 w 2209779"/>
                <a:gd name="connsiteY0" fmla="*/ 952608 h 1905215"/>
                <a:gd name="connsiteX1" fmla="*/ 476304 w 2209779"/>
                <a:gd name="connsiteY1" fmla="*/ 0 h 1905215"/>
                <a:gd name="connsiteX2" fmla="*/ 1733475 w 2209779"/>
                <a:gd name="connsiteY2" fmla="*/ 0 h 1905215"/>
                <a:gd name="connsiteX3" fmla="*/ 2209779 w 2209779"/>
                <a:gd name="connsiteY3" fmla="*/ 952608 h 1905215"/>
                <a:gd name="connsiteX4" fmla="*/ 1733475 w 2209779"/>
                <a:gd name="connsiteY4" fmla="*/ 1905215 h 1905215"/>
                <a:gd name="connsiteX5" fmla="*/ 476304 w 2209779"/>
                <a:gd name="connsiteY5" fmla="*/ 1905215 h 1905215"/>
                <a:gd name="connsiteX6" fmla="*/ 0 w 2209779"/>
                <a:gd name="connsiteY6" fmla="*/ 952608 h 190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779" h="1905215">
                  <a:moveTo>
                    <a:pt x="0" y="952608"/>
                  </a:moveTo>
                  <a:lnTo>
                    <a:pt x="476304" y="0"/>
                  </a:lnTo>
                  <a:lnTo>
                    <a:pt x="1733475" y="0"/>
                  </a:lnTo>
                  <a:lnTo>
                    <a:pt x="2209779" y="952608"/>
                  </a:lnTo>
                  <a:lnTo>
                    <a:pt x="1733475" y="1905215"/>
                  </a:lnTo>
                  <a:lnTo>
                    <a:pt x="476304" y="1905215"/>
                  </a:lnTo>
                  <a:lnTo>
                    <a:pt x="0" y="952608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16" tIns="308354" rIns="342916" bIns="30835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err="1" smtClean="0"/>
                <a:t>Государствен-ное</a:t>
              </a:r>
              <a:r>
                <a:rPr lang="ru-RU" sz="1600" b="1" dirty="0" smtClean="0"/>
                <a:t> финансирование</a:t>
              </a:r>
              <a:endParaRPr lang="ru-RU" sz="1600" b="1" dirty="0"/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5886242" y="4858664"/>
              <a:ext cx="258725" cy="222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Шестиугольник 17"/>
            <p:cNvSpPr/>
            <p:nvPr/>
          </p:nvSpPr>
          <p:spPr>
            <a:xfrm>
              <a:off x="6258208" y="4253123"/>
              <a:ext cx="2209779" cy="1905215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Шестиугольник 20"/>
            <p:cNvSpPr/>
            <p:nvPr/>
          </p:nvSpPr>
          <p:spPr>
            <a:xfrm>
              <a:off x="6315615" y="5094237"/>
              <a:ext cx="258725" cy="222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2492932" y="2165691"/>
              <a:ext cx="2209779" cy="1905215"/>
            </a:xfrm>
            <a:custGeom>
              <a:avLst/>
              <a:gdLst>
                <a:gd name="connsiteX0" fmla="*/ 0 w 2209779"/>
                <a:gd name="connsiteY0" fmla="*/ 952608 h 1905215"/>
                <a:gd name="connsiteX1" fmla="*/ 476304 w 2209779"/>
                <a:gd name="connsiteY1" fmla="*/ 0 h 1905215"/>
                <a:gd name="connsiteX2" fmla="*/ 1733475 w 2209779"/>
                <a:gd name="connsiteY2" fmla="*/ 0 h 1905215"/>
                <a:gd name="connsiteX3" fmla="*/ 2209779 w 2209779"/>
                <a:gd name="connsiteY3" fmla="*/ 952608 h 1905215"/>
                <a:gd name="connsiteX4" fmla="*/ 1733475 w 2209779"/>
                <a:gd name="connsiteY4" fmla="*/ 1905215 h 1905215"/>
                <a:gd name="connsiteX5" fmla="*/ 476304 w 2209779"/>
                <a:gd name="connsiteY5" fmla="*/ 1905215 h 1905215"/>
                <a:gd name="connsiteX6" fmla="*/ 0 w 2209779"/>
                <a:gd name="connsiteY6" fmla="*/ 952608 h 190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779" h="1905215">
                  <a:moveTo>
                    <a:pt x="0" y="952608"/>
                  </a:moveTo>
                  <a:lnTo>
                    <a:pt x="476304" y="0"/>
                  </a:lnTo>
                  <a:lnTo>
                    <a:pt x="1733475" y="0"/>
                  </a:lnTo>
                  <a:lnTo>
                    <a:pt x="2209779" y="952608"/>
                  </a:lnTo>
                  <a:lnTo>
                    <a:pt x="1733475" y="1905215"/>
                  </a:lnTo>
                  <a:lnTo>
                    <a:pt x="476304" y="1905215"/>
                  </a:lnTo>
                  <a:lnTo>
                    <a:pt x="0" y="952608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16" tIns="308354" rIns="342916" bIns="308354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Собственные средства ОАО «</a:t>
              </a:r>
              <a:r>
                <a:rPr lang="ru-RU" sz="1600" b="1" kern="1200" dirty="0" err="1" smtClean="0"/>
                <a:t>Росагроснаб</a:t>
              </a:r>
              <a:r>
                <a:rPr lang="ru-RU" sz="1600" b="1" kern="1200" dirty="0" smtClean="0"/>
                <a:t>»</a:t>
              </a:r>
              <a:endParaRPr lang="ru-RU" sz="1600" b="1" kern="1200" dirty="0"/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3991021" y="2206966"/>
              <a:ext cx="258725" cy="222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Шестиугольник 24"/>
            <p:cNvSpPr/>
            <p:nvPr/>
          </p:nvSpPr>
          <p:spPr>
            <a:xfrm>
              <a:off x="4375570" y="1124744"/>
              <a:ext cx="2209779" cy="1905215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Шестиугольник 25"/>
            <p:cNvSpPr/>
            <p:nvPr/>
          </p:nvSpPr>
          <p:spPr>
            <a:xfrm>
              <a:off x="4440841" y="1961327"/>
              <a:ext cx="258725" cy="22298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9" name="Прямая соединительная линия 8"/>
          <p:cNvCxnSpPr>
            <a:endCxn id="13" idx="1"/>
          </p:cNvCxnSpPr>
          <p:nvPr/>
        </p:nvCxnSpPr>
        <p:spPr>
          <a:xfrm>
            <a:off x="0" y="6619664"/>
            <a:ext cx="428396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3" idx="3"/>
            <a:endCxn id="12" idx="1"/>
          </p:cNvCxnSpPr>
          <p:nvPr/>
        </p:nvCxnSpPr>
        <p:spPr>
          <a:xfrm flipV="1">
            <a:off x="4791238" y="6616626"/>
            <a:ext cx="3339851" cy="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2" idx="3"/>
          </p:cNvCxnSpPr>
          <p:nvPr/>
        </p:nvCxnSpPr>
        <p:spPr>
          <a:xfrm>
            <a:off x="8531139" y="6616626"/>
            <a:ext cx="6128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31089" y="6491883"/>
            <a:ext cx="400050" cy="24948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8</a:t>
            </a:fld>
            <a:endParaRPr lang="ru-RU" dirty="0"/>
          </a:p>
        </p:txBody>
      </p:sp>
      <p:pic>
        <p:nvPicPr>
          <p:cNvPr id="13" name="Рисунок 12" descr="Эмблема Росагроснаб.gi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</a:blip>
          <a:stretch>
            <a:fillRect/>
          </a:stretch>
        </p:blipFill>
        <p:spPr>
          <a:xfrm>
            <a:off x="4283968" y="6381328"/>
            <a:ext cx="507270" cy="476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981997"/>
            <a:ext cx="9144000" cy="0"/>
          </a:xfrm>
          <a:prstGeom prst="line">
            <a:avLst/>
          </a:prstGeom>
          <a:ln w="31750">
            <a:gradFill flip="none" rotWithShape="1">
              <a:gsLst>
                <a:gs pos="2000">
                  <a:schemeClr val="bg1">
                    <a:lumMod val="7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5008">
                  <a:schemeClr val="tx1">
                    <a:lumMod val="85000"/>
                    <a:lumOff val="15000"/>
                  </a:schemeClr>
                </a:gs>
                <a:gs pos="8600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ая прямоугольная выноска 26"/>
          <p:cNvSpPr/>
          <p:nvPr/>
        </p:nvSpPr>
        <p:spPr>
          <a:xfrm>
            <a:off x="179512" y="2113692"/>
            <a:ext cx="2472769" cy="578882"/>
          </a:xfrm>
          <a:prstGeom prst="wedgeRoundRectCallout">
            <a:avLst>
              <a:gd name="adj1" fmla="val 41239"/>
              <a:gd name="adj2" fmla="val 1038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/>
              <a:t>Предоставление в </a:t>
            </a:r>
            <a:r>
              <a:rPr lang="ru-RU" sz="1400" dirty="0" smtClean="0"/>
              <a:t>лизинг </a:t>
            </a:r>
            <a:r>
              <a:rPr lang="ru-RU" sz="1400" dirty="0"/>
              <a:t>техники и оборудования;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79512" y="5714672"/>
            <a:ext cx="2686216" cy="817245"/>
          </a:xfrm>
          <a:prstGeom prst="wedgeRoundRectCallout">
            <a:avLst>
              <a:gd name="adj1" fmla="val 41169"/>
              <a:gd name="adj2" fmla="val -760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lvl="1"/>
            <a:r>
              <a:rPr lang="ru-RU" sz="1400" dirty="0">
                <a:solidFill>
                  <a:schemeClr val="dk1"/>
                </a:solidFill>
              </a:rPr>
              <a:t>Подготовка бизнес-плана, подбор банка и </a:t>
            </a:r>
            <a:r>
              <a:rPr lang="ru-RU" sz="1400" u="sng" dirty="0" err="1">
                <a:solidFill>
                  <a:schemeClr val="dk1"/>
                </a:solidFill>
              </a:rPr>
              <a:t>сопровож-дение</a:t>
            </a:r>
            <a:r>
              <a:rPr lang="ru-RU" sz="1400" u="sng" dirty="0">
                <a:solidFill>
                  <a:schemeClr val="dk1"/>
                </a:solidFill>
              </a:rPr>
              <a:t> получения кредита;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6300192" y="2348880"/>
            <a:ext cx="2769989" cy="1594845"/>
          </a:xfrm>
          <a:prstGeom prst="wedgeRoundRectCallout">
            <a:avLst>
              <a:gd name="adj1" fmla="val -62490"/>
              <a:gd name="adj2" fmla="val 3586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0" lvl="1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 smtClean="0"/>
              <a:t>Включение </a:t>
            </a:r>
            <a:r>
              <a:rPr lang="ru-RU" sz="1400" dirty="0"/>
              <a:t>проекта в федеральные, </a:t>
            </a:r>
            <a:r>
              <a:rPr lang="ru-RU" sz="1400" dirty="0" smtClean="0"/>
              <a:t>ведомственные </a:t>
            </a:r>
            <a:r>
              <a:rPr lang="ru-RU" sz="1400" dirty="0"/>
              <a:t>и региональных программы поддержки и субсидирования, </a:t>
            </a:r>
            <a:r>
              <a:rPr lang="ru-RU" sz="1400" u="sng" dirty="0"/>
              <a:t>включая программу развития моногородов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68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2 (без границы) 5"/>
          <p:cNvSpPr/>
          <p:nvPr/>
        </p:nvSpPr>
        <p:spPr>
          <a:xfrm>
            <a:off x="251521" y="1341590"/>
            <a:ext cx="6120680" cy="1115713"/>
          </a:xfrm>
          <a:prstGeom prst="callout2">
            <a:avLst>
              <a:gd name="adj1" fmla="val 24675"/>
              <a:gd name="adj2" fmla="val 100203"/>
              <a:gd name="adj3" fmla="val 24674"/>
              <a:gd name="adj4" fmla="val 104649"/>
              <a:gd name="adj5" fmla="val 43380"/>
              <a:gd name="adj6" fmla="val 107768"/>
            </a:avLst>
          </a:prstGeom>
          <a:ln w="31750">
            <a:solidFill>
              <a:schemeClr val="accent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Выбор оптимальной технологии, разработка концептуального и детального проекта  производства;</a:t>
            </a:r>
            <a:endParaRPr lang="ru-RU" kern="1200" dirty="0"/>
          </a:p>
        </p:txBody>
      </p:sp>
      <p:sp>
        <p:nvSpPr>
          <p:cNvPr id="15" name="Выноска 2 (с границей) 14"/>
          <p:cNvSpPr/>
          <p:nvPr/>
        </p:nvSpPr>
        <p:spPr>
          <a:xfrm>
            <a:off x="2915816" y="2673601"/>
            <a:ext cx="6063769" cy="1115713"/>
          </a:xfrm>
          <a:prstGeom prst="accentCallout2">
            <a:avLst>
              <a:gd name="adj1" fmla="val 26555"/>
              <a:gd name="adj2" fmla="val -75"/>
              <a:gd name="adj3" fmla="val 26556"/>
              <a:gd name="adj4" fmla="val -5178"/>
              <a:gd name="adj5" fmla="val 43227"/>
              <a:gd name="adj6" fmla="val -9506"/>
            </a:avLst>
          </a:prstGeom>
          <a:ln w="31750">
            <a:solidFill>
              <a:schemeClr val="accent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marL="174625"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Подбор наилучшим образом  соответствующего требованиям заказчика комплекта оборудования ведущих мировых и отечественных производителей;</a:t>
            </a:r>
            <a:endParaRPr lang="ru-RU" kern="1200" dirty="0"/>
          </a:p>
        </p:txBody>
      </p:sp>
      <p:sp>
        <p:nvSpPr>
          <p:cNvPr id="21" name="Выноска 2 (без границы) 20"/>
          <p:cNvSpPr/>
          <p:nvPr/>
        </p:nvSpPr>
        <p:spPr>
          <a:xfrm>
            <a:off x="251521" y="4005612"/>
            <a:ext cx="6048672" cy="1115713"/>
          </a:xfrm>
          <a:prstGeom prst="callout2">
            <a:avLst>
              <a:gd name="adj1" fmla="val 22652"/>
              <a:gd name="adj2" fmla="val 100043"/>
              <a:gd name="adj3" fmla="val 22641"/>
              <a:gd name="adj4" fmla="val 104450"/>
              <a:gd name="adj5" fmla="val 43298"/>
              <a:gd name="adj6" fmla="val 108132"/>
            </a:avLst>
          </a:prstGeom>
          <a:ln w="31750">
            <a:solidFill>
              <a:schemeClr val="accent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Привлечение целевого финансирования на проект: международные программы экспортного финансирования, лизинг техники и оборудования;</a:t>
            </a:r>
            <a:endParaRPr lang="ru-RU" kern="1200" dirty="0"/>
          </a:p>
        </p:txBody>
      </p:sp>
      <p:sp>
        <p:nvSpPr>
          <p:cNvPr id="23" name="Выноска 2 (без границы) 22"/>
          <p:cNvSpPr/>
          <p:nvPr/>
        </p:nvSpPr>
        <p:spPr>
          <a:xfrm>
            <a:off x="2987824" y="5337623"/>
            <a:ext cx="5991761" cy="1115713"/>
          </a:xfrm>
          <a:prstGeom prst="callout2">
            <a:avLst>
              <a:gd name="adj1" fmla="val 18750"/>
              <a:gd name="adj2" fmla="val -157"/>
              <a:gd name="adj3" fmla="val 17774"/>
              <a:gd name="adj4" fmla="val -6129"/>
              <a:gd name="adj5" fmla="val 35422"/>
              <a:gd name="adj6" fmla="val -10150"/>
            </a:avLst>
          </a:prstGeom>
          <a:ln w="31750">
            <a:solidFill>
              <a:schemeClr val="accent2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marL="174625"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Поддержка при заключении контракта с поставщиком, организация доставки оборудования, сопровождение процесса шеф-монтажа, запуска и наладки производства;</a:t>
            </a:r>
            <a:endParaRPr lang="ru-RU" kern="1200" dirty="0"/>
          </a:p>
        </p:txBody>
      </p:sp>
      <p:cxnSp>
        <p:nvCxnSpPr>
          <p:cNvPr id="10" name="Прямая соединительная линия 9"/>
          <p:cNvCxnSpPr>
            <a:endCxn id="14" idx="1"/>
          </p:cNvCxnSpPr>
          <p:nvPr/>
        </p:nvCxnSpPr>
        <p:spPr>
          <a:xfrm>
            <a:off x="0" y="6619664"/>
            <a:ext cx="428396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4" idx="3"/>
            <a:endCxn id="13" idx="1"/>
          </p:cNvCxnSpPr>
          <p:nvPr/>
        </p:nvCxnSpPr>
        <p:spPr>
          <a:xfrm flipV="1">
            <a:off x="4791238" y="6616626"/>
            <a:ext cx="3339851" cy="30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3" idx="3"/>
          </p:cNvCxnSpPr>
          <p:nvPr/>
        </p:nvCxnSpPr>
        <p:spPr>
          <a:xfrm>
            <a:off x="8531139" y="6616626"/>
            <a:ext cx="6128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31089" y="6491883"/>
            <a:ext cx="400050" cy="24948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fld id="{49F867CA-D193-4531-BB65-1BCCEDA51120}" type="slidenum">
              <a:rPr lang="ru-RU"/>
              <a:pPr algn="ctr">
                <a:defRPr/>
              </a:pPr>
              <a:t>9</a:t>
            </a:fld>
            <a:endParaRPr lang="ru-RU" dirty="0"/>
          </a:p>
        </p:txBody>
      </p:sp>
      <p:pic>
        <p:nvPicPr>
          <p:cNvPr id="14" name="Рисунок 13" descr="Эмблема Росагроснаб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3000"/>
          </a:blip>
          <a:stretch>
            <a:fillRect/>
          </a:stretch>
        </p:blipFill>
        <p:spPr>
          <a:xfrm>
            <a:off x="4283968" y="6381328"/>
            <a:ext cx="507270" cy="476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29" y="2565451"/>
            <a:ext cx="2006291" cy="133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541" y="3836384"/>
            <a:ext cx="2088939" cy="132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2" b="4698"/>
          <a:stretch/>
        </p:blipFill>
        <p:spPr bwMode="auto">
          <a:xfrm>
            <a:off x="251520" y="5157192"/>
            <a:ext cx="2095500" cy="133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723" y="1264496"/>
            <a:ext cx="2006291" cy="133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372201" y="1341590"/>
            <a:ext cx="0" cy="11157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5816" y="2673601"/>
            <a:ext cx="0" cy="11157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00193" y="4005612"/>
            <a:ext cx="0" cy="11157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987824" y="5337623"/>
            <a:ext cx="0" cy="11157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0" y="981997"/>
            <a:ext cx="9144000" cy="0"/>
          </a:xfrm>
          <a:prstGeom prst="line">
            <a:avLst/>
          </a:prstGeom>
          <a:ln w="31750">
            <a:gradFill flip="none" rotWithShape="1">
              <a:gsLst>
                <a:gs pos="2000">
                  <a:schemeClr val="bg1">
                    <a:lumMod val="7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5008">
                  <a:schemeClr val="tx1">
                    <a:lumMod val="85000"/>
                    <a:lumOff val="15000"/>
                  </a:schemeClr>
                </a:gs>
                <a:gs pos="8600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1520" y="343883"/>
            <a:ext cx="7200800" cy="36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ru-RU" sz="2400" b="1" dirty="0" smtClean="0">
                <a:solidFill>
                  <a:schemeClr val="accent2"/>
                </a:solidFill>
              </a:rPr>
              <a:t>Подбор и поставка оборудования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2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Углы[1]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Шаблон_Углы[1]</Template>
  <TotalTime>2702</TotalTime>
  <Words>661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Шаблон_Углы[1]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DELL</cp:lastModifiedBy>
  <cp:revision>221</cp:revision>
  <cp:lastPrinted>2011-03-09T12:11:48Z</cp:lastPrinted>
  <dcterms:created xsi:type="dcterms:W3CDTF">2011-01-19T11:23:26Z</dcterms:created>
  <dcterms:modified xsi:type="dcterms:W3CDTF">2011-03-10T05:53:58Z</dcterms:modified>
</cp:coreProperties>
</file>